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4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6"/>
    <p:sldMasterId id="2147483721" r:id="rId7"/>
  </p:sldMasterIdLst>
  <p:notesMasterIdLst>
    <p:notesMasterId r:id="rId62"/>
  </p:notesMasterIdLst>
  <p:handoutMasterIdLst>
    <p:handoutMasterId r:id="rId63"/>
  </p:handoutMasterIdLst>
  <p:sldIdLst>
    <p:sldId id="3912" r:id="rId8"/>
    <p:sldId id="3910" r:id="rId9"/>
    <p:sldId id="4516" r:id="rId10"/>
    <p:sldId id="4517" r:id="rId11"/>
    <p:sldId id="4520" r:id="rId12"/>
    <p:sldId id="4135" r:id="rId13"/>
    <p:sldId id="8594" r:id="rId14"/>
    <p:sldId id="8490" r:id="rId15"/>
    <p:sldId id="8492" r:id="rId16"/>
    <p:sldId id="8569" r:id="rId17"/>
    <p:sldId id="4001" r:id="rId18"/>
    <p:sldId id="8557" r:id="rId19"/>
    <p:sldId id="8559" r:id="rId20"/>
    <p:sldId id="8560" r:id="rId21"/>
    <p:sldId id="4000" r:id="rId22"/>
    <p:sldId id="8571" r:id="rId23"/>
    <p:sldId id="8575" r:id="rId24"/>
    <p:sldId id="8587" r:id="rId25"/>
    <p:sldId id="8545" r:id="rId26"/>
    <p:sldId id="8544" r:id="rId27"/>
    <p:sldId id="8563" r:id="rId28"/>
    <p:sldId id="3999" r:id="rId29"/>
    <p:sldId id="3994" r:id="rId30"/>
    <p:sldId id="3871" r:id="rId31"/>
    <p:sldId id="3884" r:id="rId32"/>
    <p:sldId id="8497" r:id="rId33"/>
    <p:sldId id="8498" r:id="rId34"/>
    <p:sldId id="8499" r:id="rId35"/>
    <p:sldId id="8576" r:id="rId36"/>
    <p:sldId id="8577" r:id="rId37"/>
    <p:sldId id="3929" r:id="rId38"/>
    <p:sldId id="3930" r:id="rId39"/>
    <p:sldId id="8589" r:id="rId40"/>
    <p:sldId id="8590" r:id="rId41"/>
    <p:sldId id="8591" r:id="rId42"/>
    <p:sldId id="8592" r:id="rId43"/>
    <p:sldId id="8533" r:id="rId44"/>
    <p:sldId id="8523" r:id="rId45"/>
    <p:sldId id="3969" r:id="rId46"/>
    <p:sldId id="8508" r:id="rId47"/>
    <p:sldId id="3914" r:id="rId48"/>
    <p:sldId id="8578" r:id="rId49"/>
    <p:sldId id="8542" r:id="rId50"/>
    <p:sldId id="8579" r:id="rId51"/>
    <p:sldId id="8580" r:id="rId52"/>
    <p:sldId id="8506" r:id="rId53"/>
    <p:sldId id="8566" r:id="rId54"/>
    <p:sldId id="4508" r:id="rId55"/>
    <p:sldId id="8582" r:id="rId56"/>
    <p:sldId id="8583" r:id="rId57"/>
    <p:sldId id="8574" r:id="rId58"/>
    <p:sldId id="8538" r:id="rId59"/>
    <p:sldId id="1895" r:id="rId60"/>
    <p:sldId id="1894" r:id="rId61"/>
  </p:sldIdLst>
  <p:sldSz cx="12436475" cy="6994525"/>
  <p:notesSz cx="6858000" cy="9144000"/>
  <p:custDataLst>
    <p:tags r:id="rId64"/>
  </p:custDataLst>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dita Sharma" initials="NS [2]" lastIdx="2" clrIdx="0">
    <p:extLst>
      <p:ext uri="{19B8F6BF-5375-455C-9EA6-DF929625EA0E}">
        <p15:presenceInfo xmlns:p15="http://schemas.microsoft.com/office/powerpoint/2012/main" userId="S-1-12-1-4160278460-1128063169-3800190384-3593944735" providerId="AD"/>
      </p:ext>
    </p:extLst>
  </p:cmAuthor>
  <p:cmAuthor id="2" name="Pavithra Thiruvengadam" initials="PT" lastIdx="1" clrIdx="1">
    <p:extLst>
      <p:ext uri="{19B8F6BF-5375-455C-9EA6-DF929625EA0E}">
        <p15:presenceInfo xmlns:p15="http://schemas.microsoft.com/office/powerpoint/2012/main" userId="S::pavithir@microsoft.com::caf8e45e-6cad-465e-9204-302ecf06cd0b" providerId="AD"/>
      </p:ext>
    </p:extLst>
  </p:cmAuthor>
  <p:cmAuthor id="3" name="Sandeep Patnaik" initials="SP" lastIdx="1" clrIdx="2">
    <p:extLst>
      <p:ext uri="{19B8F6BF-5375-455C-9EA6-DF929625EA0E}">
        <p15:presenceInfo xmlns:p15="http://schemas.microsoft.com/office/powerpoint/2012/main" userId="S::spatnaik@microsoft.com::d1966ab7-8510-4d21-8848-01934eb89f48" providerId="AD"/>
      </p:ext>
    </p:extLst>
  </p:cmAuthor>
  <p:cmAuthor id="4" name="Eva Seydl" initials="ES" lastIdx="1" clrIdx="3"/>
  <p:cmAuthor id="5" name="Clark Nicholson" initials="CN" lastIdx="2" clrIdx="4">
    <p:extLst>
      <p:ext uri="{19B8F6BF-5375-455C-9EA6-DF929625EA0E}">
        <p15:presenceInfo xmlns:p15="http://schemas.microsoft.com/office/powerpoint/2012/main" userId="S::clarkn@microsoft.com::4c4e8a95-6d39-4cbf-82b7-22cb4ff68367" providerId="AD"/>
      </p:ext>
    </p:extLst>
  </p:cmAuthor>
  <p:cmAuthor id="6" name="Matthew Oh" initials="MO" lastIdx="1" clrIdx="5">
    <p:extLst>
      <p:ext uri="{19B8F6BF-5375-455C-9EA6-DF929625EA0E}">
        <p15:presenceInfo xmlns:p15="http://schemas.microsoft.com/office/powerpoint/2012/main" userId="S::matoh@microsoft.com::699ab827-9324-4fab-86e2-5eef9a1183a2" providerId="AD"/>
      </p:ext>
    </p:extLst>
  </p:cmAuthor>
  <p:cmAuthor id="7" name="Christian Montoya" initials="CM" lastIdx="3" clrIdx="6">
    <p:extLst>
      <p:ext uri="{19B8F6BF-5375-455C-9EA6-DF929625EA0E}">
        <p15:presenceInfo xmlns:p15="http://schemas.microsoft.com/office/powerpoint/2012/main" userId="S-1-5-21-2127521184-1604012920-1887927527-17748384" providerId="AD"/>
      </p:ext>
    </p:extLst>
  </p:cmAuthor>
  <p:cmAuthor id="8" name="Christian Montoya" initials="CM [2]" lastIdx="3" clrIdx="7">
    <p:extLst>
      <p:ext uri="{19B8F6BF-5375-455C-9EA6-DF929625EA0E}">
        <p15:presenceInfo xmlns:p15="http://schemas.microsoft.com/office/powerpoint/2012/main" userId="Christian Montoya" providerId="None"/>
      </p:ext>
    </p:extLst>
  </p:cmAuthor>
  <p:cmAuthor id="9" name="Angela Powell" initials="AP" lastIdx="49" clrIdx="8">
    <p:extLst>
      <p:ext uri="{19B8F6BF-5375-455C-9EA6-DF929625EA0E}">
        <p15:presenceInfo xmlns:p15="http://schemas.microsoft.com/office/powerpoint/2012/main" userId="S::angela@zumcom.com::bc917b6a-8937-4e87-9fd9-08f51f53c80c" providerId="AD"/>
      </p:ext>
    </p:extLst>
  </p:cmAuthor>
  <p:cmAuthor id="10" name="Ariel Butz" initials="AB" lastIdx="1" clrIdx="9">
    <p:extLst>
      <p:ext uri="{19B8F6BF-5375-455C-9EA6-DF929625EA0E}">
        <p15:presenceInfo xmlns:p15="http://schemas.microsoft.com/office/powerpoint/2012/main" userId="Ariel Butz" providerId="None"/>
      </p:ext>
    </p:extLst>
  </p:cmAuthor>
  <p:cmAuthor id="11" name="Jon Federico" initials="JF" lastIdx="11" clrIdx="10">
    <p:extLst>
      <p:ext uri="{19B8F6BF-5375-455C-9EA6-DF929625EA0E}">
        <p15:presenceInfo xmlns:p15="http://schemas.microsoft.com/office/powerpoint/2012/main" userId="S::jofederi@microsoft.com::e396c59b-3efa-4e7c-aa0e-6b60b867b4f1" providerId="AD"/>
      </p:ext>
    </p:extLst>
  </p:cmAuthor>
  <p:cmAuthor id="12" name="Christian Montoya" initials="CM [3]" lastIdx="3" clrIdx="11">
    <p:extLst>
      <p:ext uri="{19B8F6BF-5375-455C-9EA6-DF929625EA0E}">
        <p15:presenceInfo xmlns:p15="http://schemas.microsoft.com/office/powerpoint/2012/main" userId="S::chrimo@microsoft.com::0b5c703a-6810-41de-b8e2-a7deb892c755" providerId="AD"/>
      </p:ext>
    </p:extLst>
  </p:cmAuthor>
  <p:cmAuthor id="13" name="Scott Manchester" initials="SM" lastIdx="10" clrIdx="12">
    <p:extLst>
      <p:ext uri="{19B8F6BF-5375-455C-9EA6-DF929625EA0E}">
        <p15:presenceInfo xmlns:p15="http://schemas.microsoft.com/office/powerpoint/2012/main" userId="Scott Manches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C6C"/>
    <a:srgbClr val="3192DF"/>
    <a:srgbClr val="7BAFD8"/>
    <a:srgbClr val="2471AD"/>
    <a:srgbClr val="F2F2F2"/>
    <a:srgbClr val="E6E6E6"/>
    <a:srgbClr val="D2D2D2"/>
    <a:srgbClr val="F3F3F3"/>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2" autoAdjust="0"/>
    <p:restoredTop sz="84321" autoAdjust="0"/>
  </p:normalViewPr>
  <p:slideViewPr>
    <p:cSldViewPr snapToGrid="0">
      <p:cViewPr varScale="1">
        <p:scale>
          <a:sx n="85" d="100"/>
          <a:sy n="85" d="100"/>
        </p:scale>
        <p:origin x="426" y="36"/>
      </p:cViewPr>
      <p:guideLst/>
    </p:cSldViewPr>
  </p:slideViewPr>
  <p:outlineViewPr>
    <p:cViewPr>
      <p:scale>
        <a:sx n="50" d="100"/>
        <a:sy n="50" d="100"/>
      </p:scale>
      <p:origin x="0" y="0"/>
    </p:cViewPr>
  </p:outlineViewPr>
  <p:notesTextViewPr>
    <p:cViewPr>
      <p:scale>
        <a:sx n="1" d="1"/>
        <a:sy n="1" d="1"/>
      </p:scale>
      <p:origin x="0" y="0"/>
    </p:cViewPr>
  </p:notesTextViewPr>
  <p:sorterViewPr>
    <p:cViewPr varScale="1">
      <p:scale>
        <a:sx n="1" d="1"/>
        <a:sy n="1" d="1"/>
      </p:scale>
      <p:origin x="0" y="-25092"/>
    </p:cViewPr>
  </p:sorterViewPr>
  <p:notesViewPr>
    <p:cSldViewPr snapToGrid="0">
      <p:cViewPr varScale="1">
        <p:scale>
          <a:sx n="80" d="100"/>
          <a:sy n="80" d="100"/>
        </p:scale>
        <p:origin x="3066"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Average Encoding Time (</a:t>
            </a:r>
            <a:r>
              <a:rPr lang="en-US" err="1">
                <a:solidFill>
                  <a:schemeClr val="tx1"/>
                </a:solidFill>
                <a:latin typeface="+mj-lt"/>
              </a:rPr>
              <a:t>ms</a:t>
            </a:r>
            <a:r>
              <a:rPr lang="en-US">
                <a:solidFill>
                  <a:schemeClr val="tx1"/>
                </a:solidFill>
                <a:latin typeface="+mj-lt"/>
              </a:rPr>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de-DE"/>
        </a:p>
      </c:txPr>
    </c:title>
    <c:autoTitleDeleted val="0"/>
    <c:plotArea>
      <c:layout/>
      <c:lineChart>
        <c:grouping val="standard"/>
        <c:varyColors val="0"/>
        <c:ser>
          <c:idx val="0"/>
          <c:order val="0"/>
          <c:tx>
            <c:strRef>
              <c:f>Sheet1!$C$2</c:f>
              <c:strCache>
                <c:ptCount val="1"/>
                <c:pt idx="0">
                  <c:v>4kDownSampled</c:v>
                </c:pt>
              </c:strCache>
            </c:strRef>
          </c:tx>
          <c:spPr>
            <a:ln w="15875" cap="rnd">
              <a:solidFill>
                <a:schemeClr val="accent1"/>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4208-4AB8-A63D-CB2E6E6DB484}"/>
            </c:ext>
          </c:extLst>
        </c:ser>
        <c:ser>
          <c:idx val="1"/>
          <c:order val="1"/>
          <c:tx>
            <c:strRef>
              <c:f>Sheet1!$D$2</c:f>
              <c:strCache>
                <c:ptCount val="1"/>
                <c:pt idx="0">
                  <c:v>4kNative</c:v>
                </c:pt>
              </c:strCache>
            </c:strRef>
          </c:tx>
          <c:spPr>
            <a:ln w="15875" cap="rnd">
              <a:solidFill>
                <a:schemeClr val="accent2"/>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4208-4AB8-A63D-CB2E6E6DB484}"/>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de-DE"/>
        </a:p>
      </c:txPr>
    </c:title>
    <c:autoTitleDeleted val="0"/>
    <c:plotArea>
      <c:layout/>
      <c:lineChart>
        <c:grouping val="standard"/>
        <c:varyColors val="0"/>
        <c:ser>
          <c:idx val="0"/>
          <c:order val="0"/>
          <c:tx>
            <c:strRef>
              <c:f>Sheet1!$G$2</c:f>
              <c:strCache>
                <c:ptCount val="1"/>
                <c:pt idx="0">
                  <c:v>4kDownSampled</c:v>
                </c:pt>
              </c:strCache>
            </c:strRef>
          </c:tx>
          <c:spPr>
            <a:ln w="15875" cap="rnd">
              <a:solidFill>
                <a:schemeClr val="accent1"/>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29FD-402A-AE2D-1A86EA2E6953}"/>
            </c:ext>
          </c:extLst>
        </c:ser>
        <c:ser>
          <c:idx val="1"/>
          <c:order val="1"/>
          <c:tx>
            <c:strRef>
              <c:f>Sheet1!$H$2</c:f>
              <c:strCache>
                <c:ptCount val="1"/>
                <c:pt idx="0">
                  <c:v>4kNative</c:v>
                </c:pt>
              </c:strCache>
            </c:strRef>
          </c:tx>
          <c:spPr>
            <a:ln w="15875" cap="rnd">
              <a:solidFill>
                <a:schemeClr val="accent2"/>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29FD-402A-AE2D-1A86EA2E6953}"/>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860ECB-EBE2-458B-89C1-C6969BBCE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1565C33-1C5C-4F31-B676-BB6AE0A47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04EEAA-0DCE-42F1-B284-91D40AA57BCD}" type="datetimeFigureOut">
              <a:rPr lang="en-US" smtClean="0"/>
              <a:t>4/23/2019</a:t>
            </a:fld>
            <a:endParaRPr lang="en-US"/>
          </a:p>
        </p:txBody>
      </p:sp>
      <p:sp>
        <p:nvSpPr>
          <p:cNvPr id="4" name="Footer Placeholder 3">
            <a:extLst>
              <a:ext uri="{FF2B5EF4-FFF2-40B4-BE49-F238E27FC236}">
                <a16:creationId xmlns:a16="http://schemas.microsoft.com/office/drawing/2014/main" id="{CEE134AB-4C17-4915-8471-57AAAFE331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6EB083-220D-4A3F-9DD4-42EB686B5C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52C29-2391-4DAF-93FA-5E8B732E39BE}" type="slidenum">
              <a:rPr lang="en-US" smtClean="0"/>
              <a:t>‹Nr.›</a:t>
            </a:fld>
            <a:endParaRPr lang="en-US"/>
          </a:p>
        </p:txBody>
      </p:sp>
    </p:spTree>
    <p:extLst>
      <p:ext uri="{BB962C8B-B14F-4D97-AF65-F5344CB8AC3E}">
        <p14:creationId xmlns:p14="http://schemas.microsoft.com/office/powerpoint/2010/main" val="2379300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556E9-0932-45D4-99D6-97D29CA97B71}"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54EB8-4C4D-4596-9E16-F337F8524D5C}" type="slidenum">
              <a:rPr lang="en-US" smtClean="0"/>
              <a:t>‹Nr.›</a:t>
            </a:fld>
            <a:endParaRPr lang="en-US"/>
          </a:p>
        </p:txBody>
      </p:sp>
    </p:spTree>
    <p:extLst>
      <p:ext uri="{BB962C8B-B14F-4D97-AF65-F5344CB8AC3E}">
        <p14:creationId xmlns:p14="http://schemas.microsoft.com/office/powerpoint/2010/main" val="36426711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dirty="0">
              <a:latin typeface="Calibri" charset="0"/>
            </a:endParaRP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81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0455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14</a:t>
            </a:fld>
            <a:endParaRPr lang="en-US"/>
          </a:p>
        </p:txBody>
      </p:sp>
    </p:spTree>
    <p:extLst>
      <p:ext uri="{BB962C8B-B14F-4D97-AF65-F5344CB8AC3E}">
        <p14:creationId xmlns:p14="http://schemas.microsoft.com/office/powerpoint/2010/main" val="1789666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49132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Playback always HW accelerated</a:t>
            </a:r>
          </a:p>
          <a:p>
            <a:pPr marL="171450" indent="-171450">
              <a:buFontTx/>
              <a:buChar char="-"/>
            </a:pPr>
            <a:r>
              <a:rPr lang="en-US" dirty="0"/>
              <a:t>No tearing when moving Windows</a:t>
            </a:r>
          </a:p>
          <a:p>
            <a:pPr marL="171450" indent="-171450">
              <a:buFontTx/>
              <a:buChar char="-"/>
            </a:pPr>
            <a:r>
              <a:rPr lang="en-US" dirty="0"/>
              <a:t>4k </a:t>
            </a:r>
            <a:r>
              <a:rPr lang="en-US" dirty="0" err="1"/>
              <a:t>downsampling</a:t>
            </a:r>
            <a:endParaRPr lang="en-US" dirty="0"/>
          </a:p>
          <a:p>
            <a:pPr marL="171450" indent="-171450">
              <a:lnSpc>
                <a:spcPct val="107000"/>
              </a:lnSpc>
              <a:spcAft>
                <a:spcPts val="800"/>
              </a:spcAft>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291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Printing messages:</a:t>
            </a:r>
          </a:p>
          <a:p>
            <a:pPr lvl="1"/>
            <a:r>
              <a:rPr lang="en-US" sz="1600">
                <a:solidFill>
                  <a:schemeClr val="dk1"/>
                </a:solidFill>
              </a:rPr>
              <a:t>Print start</a:t>
            </a:r>
          </a:p>
          <a:p>
            <a:pPr lvl="1"/>
            <a:r>
              <a:rPr lang="en-US" sz="1600">
                <a:solidFill>
                  <a:schemeClr val="dk1"/>
                </a:solidFill>
              </a:rPr>
              <a:t>Progress</a:t>
            </a:r>
          </a:p>
          <a:p>
            <a:pPr lvl="1"/>
            <a:r>
              <a:rPr lang="en-US" sz="1600">
                <a:solidFill>
                  <a:schemeClr val="dk1"/>
                </a:solidFill>
              </a:rPr>
              <a:t>Success/error user messages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Teams: </a:t>
            </a:r>
            <a:r>
              <a:rPr lang="en-US" sz="1200" b="0" i="0" u="none" strike="noStrike" kern="1200" baseline="0">
                <a:solidFill>
                  <a:schemeClr val="tx1"/>
                </a:solidFill>
                <a:latin typeface="+mn-lt"/>
                <a:ea typeface="+mn-ea"/>
                <a:cs typeface="+mn-cs"/>
              </a:rPr>
              <a:t>Teams will support WVD including fully optimized calling and meeting experiences, work is already underway and we will provide update in coming months</a:t>
            </a:r>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3179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multi-user edition.</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a:t>Provides a full Windows 10 Enterprise experience, including Edge, Cortana, and Store</a:t>
            </a:r>
          </a:p>
          <a:p>
            <a:pPr marL="0" indent="0">
              <a:buNone/>
            </a:pPr>
            <a:endParaRPr lang="en-US" sz="1600"/>
          </a:p>
          <a:p>
            <a:pPr marL="0" indent="0">
              <a:buNone/>
            </a:pPr>
            <a:r>
              <a:rPr lang="en-US" sz="1600"/>
              <a:t>Best Office 365 </a:t>
            </a:r>
            <a:r>
              <a:rPr lang="en-US" sz="1600" err="1"/>
              <a:t>ProPlus</a:t>
            </a:r>
            <a:r>
              <a:rPr lang="en-US" sz="1600"/>
              <a:t> experience in multi session</a:t>
            </a:r>
          </a:p>
          <a:p>
            <a:pPr marL="0" indent="0">
              <a:buNone/>
            </a:pPr>
            <a:endParaRPr lang="en-US" sz="1600"/>
          </a:p>
          <a:p>
            <a:pPr marL="0" indent="0">
              <a:buNone/>
            </a:pPr>
            <a:r>
              <a:rPr lang="en-US" sz="1600"/>
              <a:t>Reduces IT costs by scales 4× users compared to Windows 10 Enterprise</a:t>
            </a:r>
          </a:p>
          <a:p>
            <a:pPr marL="0" indent="0">
              <a:buNone/>
            </a:pPr>
            <a:endParaRPr lang="en-US" sz="1600"/>
          </a:p>
          <a:p>
            <a:pPr marL="0" indent="0">
              <a:buNone/>
            </a:pPr>
            <a:r>
              <a:rPr lang="en-US" sz="1600"/>
              <a:t>Simplified management on Azure with a single image </a:t>
            </a:r>
            <a:r>
              <a:rPr lang="en-US" sz="1400"/>
              <a:t>for</a:t>
            </a:r>
            <a:r>
              <a:rPr lang="en-US" sz="1600"/>
              <a:t> both single-session and multi-user</a:t>
            </a:r>
          </a:p>
          <a:p>
            <a:r>
              <a:rPr lang="en-US" sz="1600"/>
              <a:t>Compatible with SCCM/Intune</a:t>
            </a:r>
          </a:p>
          <a:p>
            <a:pPr marL="0" indent="0">
              <a:buNone/>
            </a:pPr>
            <a:endParaRPr lang="en-US" sz="1600"/>
          </a:p>
          <a:p>
            <a:pPr marL="0" indent="0">
              <a:buNone/>
            </a:pPr>
            <a:r>
              <a:rPr lang="en-US" sz="1600"/>
              <a:t>GPU acceleration for encoding and video provides improved responsiveness and smooth video playback</a:t>
            </a:r>
          </a:p>
          <a:p>
            <a:pPr marL="0" indent="0">
              <a:buNone/>
            </a:pPr>
            <a:endParaRPr lang="en-US" sz="1600"/>
          </a:p>
          <a:p>
            <a:pPr marL="0" indent="0">
              <a:buNone/>
            </a:pPr>
            <a:r>
              <a:rPr lang="en-US" sz="1600"/>
              <a:t>User can use built-in or attached cameras in remote applications or remote desktops with new and legacy Windows applications</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6383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8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a:p>
          <a:p>
            <a:pPr marL="0" marR="0" lvl="0" indent="0" algn="l" defTabSz="931774" rtl="0" eaLnBrk="1" fontAlgn="auto" latinLnBrk="0" hangingPunct="1">
              <a:lnSpc>
                <a:spcPct val="100000"/>
              </a:lnSpc>
              <a:spcBef>
                <a:spcPts val="0"/>
              </a:spcBef>
              <a:spcAft>
                <a:spcPts val="0"/>
              </a:spcAft>
              <a:buClrTx/>
              <a:buSzTx/>
              <a:buFontTx/>
              <a:buNone/>
              <a:tabLst/>
              <a:defRPr/>
            </a:pPr>
            <a:r>
              <a:rPr lang="en-US"/>
              <a:t>WE’VE ALL SEEN THIS CHANGE IN THE WORKPLACE, WORK NO LOCATION</a:t>
            </a:r>
          </a:p>
          <a:p>
            <a:pPr marL="0" marR="0" lvl="0" indent="0" algn="l" defTabSz="931774" rtl="0" eaLnBrk="1" fontAlgn="auto" latinLnBrk="0" hangingPunct="1">
              <a:lnSpc>
                <a:spcPct val="100000"/>
              </a:lnSpc>
              <a:spcBef>
                <a:spcPts val="0"/>
              </a:spcBef>
              <a:spcAft>
                <a:spcPts val="0"/>
              </a:spcAft>
              <a:buClrTx/>
              <a:buSzTx/>
              <a:buFontTx/>
              <a:buNone/>
              <a:tabLst/>
              <a:defRPr/>
            </a:pPr>
            <a:r>
              <a:rPr lang="en-US"/>
              <a:t>REALIZE BUSINESS AND WORKER SAME</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a:t>SIT DESK</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a:t>COMPANY OWNED</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a:t>SECURE LOCATION</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a:p>
          <a:p>
            <a:pPr marL="0" marR="0" lvl="0" indent="0" algn="l" defTabSz="931774" rtl="0" eaLnBrk="1" fontAlgn="auto" latinLnBrk="0" hangingPunct="1">
              <a:lnSpc>
                <a:spcPct val="100000"/>
              </a:lnSpc>
              <a:spcBef>
                <a:spcPts val="0"/>
              </a:spcBef>
              <a:spcAft>
                <a:spcPts val="0"/>
              </a:spcAft>
              <a:buClrTx/>
              <a:buSzTx/>
              <a:buFontTx/>
              <a:buNone/>
              <a:tabLst/>
              <a:defRPr/>
            </a:pPr>
            <a:r>
              <a:rPr lang="en-US"/>
              <a:t>DELIVERING MD (WIN+OFFICE) TO ALL EMP. CHALLENGING</a:t>
            </a:r>
          </a:p>
          <a:p>
            <a:pPr marL="0" marR="0" lvl="0" indent="0" algn="l" defTabSz="931774" rtl="0" eaLnBrk="1" fontAlgn="auto" latinLnBrk="0" hangingPunct="1">
              <a:lnSpc>
                <a:spcPct val="100000"/>
              </a:lnSpc>
              <a:spcBef>
                <a:spcPts val="0"/>
              </a:spcBef>
              <a:spcAft>
                <a:spcPts val="0"/>
              </a:spcAft>
              <a:buClrTx/>
              <a:buSzTx/>
              <a:buFontTx/>
              <a:buNone/>
              <a:tabLst/>
              <a:defRPr/>
            </a:pPr>
            <a:r>
              <a:rPr lang="en-US"/>
              <a:t>THINK DELIVER, DIFFERENT WAYS, REMOTING TECHNOLOGIES BEING ONE</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843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424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427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multi-user edition.</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a:t>Provides a full Windows 10 Enterprise experience, including Edge, Cortana, and Store</a:t>
            </a:r>
          </a:p>
          <a:p>
            <a:pPr marL="0" indent="0">
              <a:buNone/>
            </a:pPr>
            <a:endParaRPr lang="en-US" sz="1600"/>
          </a:p>
          <a:p>
            <a:pPr marL="0" indent="0">
              <a:buNone/>
            </a:pPr>
            <a:r>
              <a:rPr lang="en-US" sz="1600"/>
              <a:t>Best Office 365 ProPlus experience in multi session</a:t>
            </a:r>
          </a:p>
          <a:p>
            <a:pPr marL="0" indent="0">
              <a:buNone/>
            </a:pPr>
            <a:endParaRPr lang="en-US" sz="1600"/>
          </a:p>
          <a:p>
            <a:pPr marL="0" indent="0">
              <a:buNone/>
            </a:pPr>
            <a:r>
              <a:rPr lang="en-US" sz="1600"/>
              <a:t>Reduces IT costs by scales 4× users compared to Windows 10 Enterprise</a:t>
            </a:r>
          </a:p>
          <a:p>
            <a:pPr marL="0" indent="0">
              <a:buNone/>
            </a:pPr>
            <a:endParaRPr lang="en-US" sz="1600"/>
          </a:p>
          <a:p>
            <a:pPr marL="0" indent="0">
              <a:buNone/>
            </a:pPr>
            <a:r>
              <a:rPr lang="en-US" sz="1600"/>
              <a:t>Simplified management on Azure with a single image </a:t>
            </a:r>
            <a:r>
              <a:rPr lang="en-US" sz="1400"/>
              <a:t>for</a:t>
            </a:r>
            <a:r>
              <a:rPr lang="en-US" sz="1600"/>
              <a:t> both single-session and multi-user</a:t>
            </a:r>
          </a:p>
          <a:p>
            <a:r>
              <a:rPr lang="en-US" sz="1600"/>
              <a:t>Compatible with SCCM/Intune</a:t>
            </a:r>
          </a:p>
          <a:p>
            <a:pPr marL="0" indent="0">
              <a:buNone/>
            </a:pPr>
            <a:endParaRPr lang="en-US" sz="1600"/>
          </a:p>
          <a:p>
            <a:pPr marL="0" indent="0">
              <a:buNone/>
            </a:pPr>
            <a:r>
              <a:rPr lang="en-US" sz="1600"/>
              <a:t>GPU acceleration for encoding and video provides improved responsiveness and smooth video playback</a:t>
            </a:r>
          </a:p>
          <a:p>
            <a:pPr marL="0" indent="0">
              <a:buNone/>
            </a:pPr>
            <a:endParaRPr lang="en-US" sz="1600"/>
          </a:p>
          <a:p>
            <a:pPr marL="0" indent="0">
              <a:buNone/>
            </a:pPr>
            <a:r>
              <a:rPr lang="en-US" sz="1600"/>
              <a:t>User can use built-in or attached cameras in remote applications or remote desktops with new and legacy Windows applications</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4899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a:t>This is what we are hearing from you.</a:t>
            </a:r>
          </a:p>
          <a:p>
            <a:pPr>
              <a:lnSpc>
                <a:spcPct val="107000"/>
              </a:lnSpc>
              <a:spcAft>
                <a:spcPts val="800"/>
              </a:spcAft>
            </a:pPr>
            <a:endParaRPr lang="en-US"/>
          </a:p>
          <a:p>
            <a:pPr>
              <a:lnSpc>
                <a:spcPct val="107000"/>
              </a:lnSpc>
              <a:spcAft>
                <a:spcPts val="800"/>
              </a:spcAft>
            </a:pPr>
            <a:r>
              <a:rPr lang="en-US"/>
              <a:t>WHY VIRTUALIZE? </a:t>
            </a:r>
          </a:p>
          <a:p>
            <a:pPr marL="171450" indent="-171450">
              <a:lnSpc>
                <a:spcPct val="107000"/>
              </a:lnSpc>
              <a:spcAft>
                <a:spcPts val="800"/>
              </a:spcAft>
              <a:buFontTx/>
              <a:buChar char="-"/>
            </a:pPr>
            <a:r>
              <a:rPr lang="en-US"/>
              <a:t>SECURITY. APP COMPAT, MOBILITY, PERFORMANCE, SIMPLIFIED MGMT. </a:t>
            </a:r>
          </a:p>
          <a:p>
            <a:pPr marL="171450" indent="-171450">
              <a:lnSpc>
                <a:spcPct val="107000"/>
              </a:lnSpc>
              <a:spcAft>
                <a:spcPts val="800"/>
              </a:spcAft>
              <a:buFontTx/>
              <a:buChar char="-"/>
            </a:pPr>
            <a:r>
              <a:rPr lang="en-US"/>
              <a:t>Problems in the past</a:t>
            </a:r>
          </a:p>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7433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88000"/>
              </a:lnSpc>
              <a:spcBef>
                <a:spcPts val="800"/>
              </a:spcBef>
              <a:spcAft>
                <a:spcPts val="0"/>
              </a:spcAft>
              <a:buClrTx/>
              <a:buSzTx/>
              <a:buFontTx/>
              <a:buNone/>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Round trip network latency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&lt; 120 </a:t>
            </a:r>
            <a:r>
              <a:rPr kumimoji="0" lang="en-US" sz="11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rPr>
              <a:t>ms</a:t>
            </a: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 acceptable for continual use of VDI.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&lt;75 </a:t>
            </a:r>
            <a:r>
              <a:rPr kumimoji="0" lang="en-US" sz="11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rPr>
              <a:t>ms</a:t>
            </a: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 rich interactive multimedia and unified communications </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Segoe UI" pitchFamily="34" charset="0"/>
            </a:endParaRP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Depth first user sessions scaling is more cost effective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Depth first user sessions scaling is more performant </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We recommend mix of the two. During logon storms (9 AM) have breadth first as the scaling algorithm and flip to breadth first algorithm when the peak hours have passed.</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400" b="0" i="0" u="none" strike="noStrike" kern="1200" cap="none" spc="0" normalizeH="0" baseline="0" noProof="0">
              <a:ln>
                <a:noFill/>
              </a:ln>
              <a:solidFill>
                <a:srgbClr val="0078D7"/>
              </a:solidFill>
              <a:effectLst/>
              <a:uLnTx/>
              <a:uFillTx/>
              <a:latin typeface="Segoe UI Semibold"/>
              <a:ea typeface="+mn-ea"/>
              <a:cs typeface="Segoe UI" pitchFamily="34" charset="0"/>
            </a:endParaRPr>
          </a:p>
          <a:p>
            <a:pPr marL="0" marR="0" lvl="0" indent="0" algn="l" defTabSz="932472" rtl="0" eaLnBrk="1" fontAlgn="base" latinLnBrk="0" hangingPunct="1">
              <a:lnSpc>
                <a:spcPct val="88000"/>
              </a:lnSpc>
              <a:spcBef>
                <a:spcPts val="1800"/>
              </a:spcBef>
              <a:spcAft>
                <a:spcPts val="0"/>
              </a:spcAft>
              <a:buClrTx/>
              <a:buSzTx/>
              <a:buFontTx/>
              <a:buNone/>
              <a:tabLst/>
              <a:defRPr/>
            </a:pPr>
            <a:r>
              <a:rPr kumimoji="0" lang="en-US" sz="2000" b="0" i="0" u="none" strike="noStrike" kern="1200" cap="none" spc="-20" normalizeH="0" baseline="0" noProof="0">
                <a:ln>
                  <a:noFill/>
                </a:ln>
                <a:solidFill>
                  <a:srgbClr val="0078D7"/>
                </a:solidFill>
                <a:effectLst/>
                <a:uLnTx/>
                <a:uFillTx/>
                <a:latin typeface="Segoe UI Semibold"/>
                <a:ea typeface="+mn-ea"/>
                <a:cs typeface="Segoe UI" pitchFamily="34" charset="0"/>
              </a:rPr>
              <a:t>Recommended user density in multisession. Recommended VM size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Session Host VM’s should have a minimum of 4 cores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3 users/core is recommended user to core ratio for knowledge worker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282828"/>
                </a:solidFill>
                <a:effectLst/>
                <a:uLnTx/>
                <a:uFillTx/>
                <a:latin typeface="Segoe UI"/>
                <a:ea typeface="+mn-ea"/>
                <a:cs typeface="Segoe UI" pitchFamily="34" charset="0"/>
              </a:rPr>
              <a:t>Eg</a:t>
            </a: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 Standard_D4s_v3 offer a combination of vCPU, memory, and temporary storage for most </a:t>
            </a:r>
            <a:b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production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Session Host VM’s in a host pool need to be placed in an availability set and should be configured to </a:t>
            </a:r>
            <a:b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use managed disks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Its recommended to have minimum 4 VM’s running in a host pool at any point of time </a:t>
            </a:r>
          </a:p>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9617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8628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DEPLPO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6674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Blurb on solutions for the 4 areas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10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139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Principles:</a:t>
            </a:r>
          </a:p>
          <a:p>
            <a:pPr marL="228600" indent="-228600">
              <a:buFontTx/>
              <a:buAutoNum type="arabicPeriod"/>
            </a:pPr>
            <a:r>
              <a:rPr lang="en-US"/>
              <a:t>We don’t want to “penalize” customers that have already adopted ProPlus </a:t>
            </a:r>
          </a:p>
          <a:p>
            <a:pPr marL="228600" indent="-228600">
              <a:buFontTx/>
              <a:buAutoNum type="arabicPeriod"/>
            </a:pPr>
            <a:r>
              <a:rPr lang="en-US"/>
              <a:t>We want “current” perpetual customers to upgrade to ProPlus, not 2019</a:t>
            </a:r>
          </a:p>
          <a:p>
            <a:pPr marL="171450" indent="-171450">
              <a:buFontTx/>
              <a:buChar char="-"/>
            </a:pPr>
            <a:endParaRPr lang="en-US"/>
          </a:p>
          <a:p>
            <a:pPr marL="0" indent="0">
              <a:buFontTx/>
              <a:buNone/>
            </a:pPr>
            <a:r>
              <a:rPr lang="en-US"/>
              <a:t>Per #1, support ProPlus on older versions of Windows at least as long as current perpetual version (2016)</a:t>
            </a:r>
          </a:p>
          <a:p>
            <a:pPr marL="0" indent="0">
              <a:buFontTx/>
              <a:buNone/>
            </a:pPr>
            <a:r>
              <a:rPr lang="en-US"/>
              <a:t>Per #2, support 2016 service connectivity as long as we support it for 2019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9255-EB47-4EEE-AC95-38DB83755D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50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dirty="0">
                <a:solidFill>
                  <a:schemeClr val="tx1"/>
                </a:solidFill>
                <a:effectLst/>
                <a:latin typeface="+mn-lt"/>
                <a:ea typeface="+mn-ea"/>
                <a:cs typeface="+mn-cs"/>
              </a:rPr>
              <a:t>Virtualization helps companies address </a:t>
            </a:r>
            <a:r>
              <a:rPr lang="en-US" sz="1224" kern="1200" dirty="0" err="1">
                <a:solidFill>
                  <a:schemeClr val="tx1"/>
                </a:solidFill>
                <a:effectLst/>
                <a:latin typeface="+mn-lt"/>
                <a:ea typeface="+mn-ea"/>
                <a:cs typeface="+mn-cs"/>
              </a:rPr>
              <a:t>address</a:t>
            </a:r>
            <a:r>
              <a:rPr lang="en-US" sz="1224" kern="1200" dirty="0">
                <a:solidFill>
                  <a:schemeClr val="tx1"/>
                </a:solidFill>
                <a:effectLst/>
                <a:latin typeface="+mn-lt"/>
                <a:ea typeface="+mn-ea"/>
                <a:cs typeface="+mn-cs"/>
              </a:rPr>
              <a:t> specific business needs: </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Specialized workloads (i.e. design/engineering, legacy apps, software dev test)</a:t>
            </a:r>
          </a:p>
          <a:p>
            <a:pPr marL="285750" indent="-285750">
              <a:lnSpc>
                <a:spcPct val="107000"/>
              </a:lnSpc>
              <a:spcAft>
                <a:spcPts val="800"/>
              </a:spcAft>
              <a:buFont typeface="Arial" panose="020B0604020202020204" pitchFamily="34" charset="0"/>
              <a:buChar char="•"/>
            </a:pPr>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Windows Virtual Desktop helps: </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Employees stay as productive with a virtualized experience on a PC, phone, tablet, or browser as they are with a physical PC sitting right in front of them</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Simplify management, provisioning, and access to corporate data and apps</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Support customers as they migrate to the cloud </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Reduce the costs and resources associated with managing on-premises infrastructure</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Empower IT to transform the workplace </a:t>
            </a:r>
          </a:p>
          <a:p>
            <a:pPr marL="0" indent="0">
              <a:lnSpc>
                <a:spcPct val="107000"/>
              </a:lnSpc>
              <a:spcAft>
                <a:spcPts val="800"/>
              </a:spcAft>
              <a:buFontTx/>
              <a:buNone/>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72698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977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127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41673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28622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97620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5101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98845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Segoe UI" panose="020B0502040204020203" pitchFamily="34" charset="0"/>
                <a:cs typeface="Segoe UI" panose="020B0502040204020203" pitchFamily="34" charset="0"/>
              </a:rPr>
              <a:t>NOTE: This is a build slide.</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Box on the left contains the clients (Microsoft RD clients or Citrix Receivers)</a:t>
            </a:r>
          </a:p>
          <a:p>
            <a:r>
              <a:rPr lang="en-US" sz="1400">
                <a:latin typeface="Segoe UI" panose="020B0502040204020203" pitchFamily="34" charset="0"/>
                <a:cs typeface="Segoe UI" panose="020B0502040204020203" pitchFamily="34" charset="0"/>
              </a:rPr>
              <a:t>Box on the right contains the virtual machines and surrounding AD and file server and user profile solution (</a:t>
            </a:r>
            <a:r>
              <a:rPr lang="en-US" sz="1400" err="1">
                <a:latin typeface="Segoe UI" panose="020B0502040204020203" pitchFamily="34" charset="0"/>
                <a:cs typeface="Segoe UI" panose="020B0502040204020203" pitchFamily="34" charset="0"/>
              </a:rPr>
              <a:t>FSLogix</a:t>
            </a:r>
            <a:r>
              <a:rPr lang="en-US" sz="1400">
                <a:latin typeface="Segoe UI" panose="020B0502040204020203" pitchFamily="34" charset="0"/>
                <a:cs typeface="Segoe UI" panose="020B0502040204020203" pitchFamily="34" charset="0"/>
              </a:rPr>
              <a:t> or Citrix UPM).</a:t>
            </a:r>
          </a:p>
          <a:p>
            <a:r>
              <a:rPr lang="en-US" sz="1400">
                <a:latin typeface="Segoe UI" panose="020B0502040204020203" pitchFamily="34" charset="0"/>
                <a:cs typeface="Segoe UI" panose="020B0502040204020203" pitchFamily="34" charset="0"/>
              </a:rPr>
              <a:t>Box in the middle is the management plane that manages connections between clients and virtual machines in Azure.</a:t>
            </a:r>
          </a:p>
          <a:p>
            <a:r>
              <a:rPr lang="en-US" sz="1400">
                <a:latin typeface="Segoe UI" panose="020B0502040204020203" pitchFamily="34" charset="0"/>
                <a:cs typeface="Segoe UI" panose="020B0502040204020203" pitchFamily="34" charset="0"/>
              </a:rPr>
              <a:t>Box in the middle also provides PowerShell and REST interfaces to configure published apps and desktops and monitor/troubleshoot issues.</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Levels of Citrix integration</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Utilize the full Windows Virtual Desktop set of components with Citrix Workspace to aggregate resource feeds from Windows Virtual Desktop and Citrix on-premises and cloud deployments. </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Replace clients, management plane services, agents, and user profile management service.</a:t>
            </a:r>
          </a:p>
          <a:p>
            <a:pPr marL="171450" indent="-171450">
              <a:buFont typeface="Arial" panose="020B0604020202020204" pitchFamily="34" charset="0"/>
              <a:buChar char="•"/>
            </a:pPr>
            <a:endParaRPr lang="en-US" sz="140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a:latin typeface="Segoe UI" panose="020B0502040204020203" pitchFamily="34" charset="0"/>
                <a:cs typeface="Segoe UI" panose="020B0502040204020203" pitchFamily="34" charset="0"/>
              </a:rPr>
              <a:t>There are other possibilities, but these are the only ones that we have discussed.</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21577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45166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7000"/>
              </a:lnSpc>
              <a:spcBef>
                <a:spcPts val="0"/>
              </a:spcBef>
              <a:spcAft>
                <a:spcPts val="800"/>
              </a:spcAft>
              <a:buClrTx/>
              <a:buSzTx/>
              <a:buFontTx/>
              <a:buNone/>
              <a:tabLst/>
              <a:defRPr/>
            </a:pPr>
            <a:r>
              <a:rPr lang="en-US" sz="1200">
                <a:solidFill>
                  <a:schemeClr val="tx1"/>
                </a:solidFill>
                <a:ea typeface="Segoe UI" pitchFamily="34" charset="0"/>
                <a:cs typeface="Segoe UI" pitchFamily="34" charset="0"/>
              </a:rPr>
              <a:t>Partners integrating as value added services and software: </a:t>
            </a:r>
            <a:r>
              <a:rPr lang="en-US" sz="1200" err="1">
                <a:solidFill>
                  <a:schemeClr val="tx1"/>
                </a:solidFill>
                <a:ea typeface="Segoe UI" pitchFamily="34" charset="0"/>
                <a:cs typeface="Segoe UI" pitchFamily="34" charset="0"/>
              </a:rPr>
              <a:t>Liquidware</a:t>
            </a:r>
            <a:r>
              <a:rPr lang="en-US" sz="1200">
                <a:solidFill>
                  <a:schemeClr val="tx1"/>
                </a:solidFill>
                <a:ea typeface="Segoe UI" pitchFamily="34" charset="0"/>
                <a:cs typeface="Segoe UI" pitchFamily="34" charset="0"/>
              </a:rPr>
              <a:t>, </a:t>
            </a:r>
            <a:r>
              <a:rPr lang="en-US" sz="1200" err="1">
                <a:solidFill>
                  <a:schemeClr val="tx1"/>
                </a:solidFill>
                <a:ea typeface="Segoe UI" pitchFamily="34" charset="0"/>
                <a:cs typeface="Segoe UI" pitchFamily="34" charset="0"/>
              </a:rPr>
              <a:t>Thinprint</a:t>
            </a:r>
            <a:r>
              <a:rPr lang="en-US" sz="1200">
                <a:solidFill>
                  <a:schemeClr val="tx1"/>
                </a:solidFill>
                <a:ea typeface="Segoe UI" pitchFamily="34" charset="0"/>
                <a:cs typeface="Segoe UI" pitchFamily="34" charset="0"/>
              </a:rPr>
              <a:t>, Lakeside, </a:t>
            </a:r>
            <a:r>
              <a:rPr lang="en-US" sz="1200" err="1">
                <a:solidFill>
                  <a:schemeClr val="tx1"/>
                </a:solidFill>
                <a:ea typeface="Segoe UI" pitchFamily="34" charset="0"/>
                <a:cs typeface="Segoe UI" pitchFamily="34" charset="0"/>
              </a:rPr>
              <a:t>CloudJumper</a:t>
            </a:r>
            <a:r>
              <a:rPr lang="en-US" sz="1200">
                <a:solidFill>
                  <a:schemeClr val="tx1"/>
                </a:solidFill>
                <a:ea typeface="Segoe UI" pitchFamily="34" charset="0"/>
                <a:cs typeface="Segoe UI" pitchFamily="34" charset="0"/>
              </a:rPr>
              <a:t>, People Tech Group</a:t>
            </a:r>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8267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a:t>
            </a:r>
            <a:r>
              <a:rPr lang="en-US" sz="1600"/>
              <a:t>multi-session</a:t>
            </a:r>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 edition.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935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7000"/>
              </a:lnSpc>
              <a:spcBef>
                <a:spcPts val="0"/>
              </a:spcBef>
              <a:spcAft>
                <a:spcPts val="800"/>
              </a:spcAft>
              <a:buClrTx/>
              <a:buSzTx/>
              <a:buFontTx/>
              <a:buNone/>
              <a:tabLst/>
              <a:defRPr/>
            </a:pPr>
            <a:r>
              <a:rPr lang="en-US" sz="1200">
                <a:solidFill>
                  <a:schemeClr val="tx1"/>
                </a:solidFill>
                <a:ea typeface="Segoe UI" pitchFamily="34" charset="0"/>
                <a:cs typeface="Segoe UI" pitchFamily="34" charset="0"/>
              </a:rPr>
              <a:t>Partners integrating as value added services and software: </a:t>
            </a:r>
            <a:r>
              <a:rPr lang="en-US" sz="1200" err="1">
                <a:solidFill>
                  <a:schemeClr val="tx1"/>
                </a:solidFill>
                <a:ea typeface="Segoe UI" pitchFamily="34" charset="0"/>
                <a:cs typeface="Segoe UI" pitchFamily="34" charset="0"/>
              </a:rPr>
              <a:t>Liquidware</a:t>
            </a:r>
            <a:r>
              <a:rPr lang="en-US" sz="1200">
                <a:solidFill>
                  <a:schemeClr val="tx1"/>
                </a:solidFill>
                <a:ea typeface="Segoe UI" pitchFamily="34" charset="0"/>
                <a:cs typeface="Segoe UI" pitchFamily="34" charset="0"/>
              </a:rPr>
              <a:t>, </a:t>
            </a:r>
            <a:r>
              <a:rPr lang="en-US" sz="1200" err="1">
                <a:solidFill>
                  <a:schemeClr val="tx1"/>
                </a:solidFill>
                <a:ea typeface="Segoe UI" pitchFamily="34" charset="0"/>
                <a:cs typeface="Segoe UI" pitchFamily="34" charset="0"/>
              </a:rPr>
              <a:t>Thinprint</a:t>
            </a:r>
            <a:r>
              <a:rPr lang="en-US" sz="1200">
                <a:solidFill>
                  <a:schemeClr val="tx1"/>
                </a:solidFill>
                <a:ea typeface="Segoe UI" pitchFamily="34" charset="0"/>
                <a:cs typeface="Segoe UI" pitchFamily="34" charset="0"/>
              </a:rPr>
              <a:t>, Lakeside, </a:t>
            </a:r>
            <a:r>
              <a:rPr lang="en-US" sz="1200" err="1">
                <a:solidFill>
                  <a:schemeClr val="tx1"/>
                </a:solidFill>
                <a:ea typeface="Segoe UI" pitchFamily="34" charset="0"/>
                <a:cs typeface="Segoe UI" pitchFamily="34" charset="0"/>
              </a:rPr>
              <a:t>CloudJumper</a:t>
            </a:r>
            <a:r>
              <a:rPr lang="en-US" sz="1200">
                <a:solidFill>
                  <a:schemeClr val="tx1"/>
                </a:solidFill>
                <a:ea typeface="Segoe UI" pitchFamily="34" charset="0"/>
                <a:cs typeface="Segoe UI" pitchFamily="34" charset="0"/>
              </a:rPr>
              <a:t>, People Tech Group</a:t>
            </a:r>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66905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394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8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multi-session edition.</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a:t>Provides a full Windows 10 Enterprise experience, including Edge, Cortana, and Store</a:t>
            </a:r>
          </a:p>
          <a:p>
            <a:pPr marL="0" indent="0">
              <a:buNone/>
            </a:pPr>
            <a:endParaRPr lang="en-US" sz="1600"/>
          </a:p>
          <a:p>
            <a:pPr marL="0" indent="0">
              <a:buNone/>
            </a:pPr>
            <a:r>
              <a:rPr lang="en-US" sz="1600"/>
              <a:t>Best Office 365 ProPlus experience in multi session</a:t>
            </a:r>
          </a:p>
          <a:p>
            <a:pPr marL="0" indent="0">
              <a:buNone/>
            </a:pPr>
            <a:endParaRPr lang="en-US" sz="1600"/>
          </a:p>
          <a:p>
            <a:pPr marL="0" indent="0">
              <a:buNone/>
            </a:pPr>
            <a:r>
              <a:rPr lang="en-US" sz="1600"/>
              <a:t>Reduces IT costs by scales 4× users compared to Windows 10 Enterprise</a:t>
            </a:r>
          </a:p>
          <a:p>
            <a:pPr marL="0" indent="0">
              <a:buNone/>
            </a:pPr>
            <a:endParaRPr lang="en-US" sz="1600"/>
          </a:p>
          <a:p>
            <a:pPr marL="0" indent="0">
              <a:buNone/>
            </a:pPr>
            <a:r>
              <a:rPr lang="en-US" sz="1600"/>
              <a:t>Simplified management on Azure with a single image </a:t>
            </a:r>
            <a:r>
              <a:rPr lang="en-US" sz="1400"/>
              <a:t>for</a:t>
            </a:r>
            <a:r>
              <a:rPr lang="en-US" sz="1600"/>
              <a:t> both single-session and multi-session</a:t>
            </a:r>
          </a:p>
          <a:p>
            <a:r>
              <a:rPr lang="en-US" sz="1600"/>
              <a:t>Compatible with SCCM/Intune</a:t>
            </a:r>
          </a:p>
          <a:p>
            <a:pPr marL="0" indent="0">
              <a:buNone/>
            </a:pPr>
            <a:endParaRPr lang="en-US" sz="1600"/>
          </a:p>
          <a:p>
            <a:pPr marL="0" indent="0">
              <a:buNone/>
            </a:pPr>
            <a:r>
              <a:rPr lang="en-US" sz="1600"/>
              <a:t>GPU acceleration for encoding and video provides improved responsiveness and smooth video playback</a:t>
            </a:r>
          </a:p>
          <a:p>
            <a:pPr marL="0" indent="0">
              <a:buNone/>
            </a:pPr>
            <a:endParaRPr lang="en-US" sz="1600"/>
          </a:p>
          <a:p>
            <a:pPr marL="0" indent="0">
              <a:buNone/>
            </a:pPr>
            <a:r>
              <a:rPr lang="en-US" sz="1600"/>
              <a:t>User can use built-in or attached cameras in remote applications or remote desktops with new and legacy Windows applications</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60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dirty="0"/>
              <a:t>Windows 10 and Office 365—kept up to date, with cloud-connected management powered by </a:t>
            </a:r>
            <a:r>
              <a:rPr lang="en-US" dirty="0" err="1"/>
              <a:t>ConfigMgr</a:t>
            </a:r>
            <a:r>
              <a:rPr lang="en-US" dirty="0"/>
              <a:t> and Intune—provides the </a:t>
            </a:r>
            <a:r>
              <a:rPr lang="en-US" b="1" dirty="0"/>
              <a:t>most productive </a:t>
            </a:r>
            <a:r>
              <a:rPr lang="en-US" dirty="0"/>
              <a:t>and </a:t>
            </a:r>
            <a:r>
              <a:rPr lang="en-US" b="1" dirty="0"/>
              <a:t>most secure </a:t>
            </a:r>
            <a:r>
              <a:rPr lang="en-US" dirty="0"/>
              <a:t>computing experience for users while </a:t>
            </a:r>
            <a:r>
              <a:rPr lang="en-US" b="1" dirty="0"/>
              <a:t>lowering total cost of ownership</a:t>
            </a:r>
            <a:r>
              <a:rPr lang="en-US" b="0" dirty="0"/>
              <a:t> and</a:t>
            </a:r>
            <a:r>
              <a:rPr lang="en-US" dirty="0"/>
              <a:t> reducing complexity for IT teams</a:t>
            </a:r>
          </a:p>
          <a:p>
            <a:endParaRPr lang="en-US" dirty="0"/>
          </a:p>
          <a:p>
            <a:r>
              <a:rPr lang="en-US" dirty="0"/>
              <a:t>Designed for all customer types, across all segments, Microsoft 365 is the best way for customers to license the products and services necessary to </a:t>
            </a:r>
            <a:r>
              <a:rPr lang="en-US"/>
              <a:t>deliver this experience</a:t>
            </a:r>
            <a:r>
              <a:rPr lang="en-US" dirty="0"/>
              <a:t>.</a:t>
            </a:r>
          </a:p>
          <a:p>
            <a:endParaRPr lang="en-US" dirty="0"/>
          </a:p>
          <a:p>
            <a:r>
              <a:rPr lang="en-US" dirty="0"/>
              <a:t>Let’s take a look at each of these benefits, starting with productivity and what it means to have the most productive experience.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82960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DISCUSSED LIMITATIONS SERVER, TAKING BEST OF TWO. </a:t>
            </a:r>
          </a:p>
          <a:p>
            <a:r>
              <a:rPr lang="en-US"/>
              <a:t>WIN7 ESU, ONLY PAY FOR AZURE CONSUMPTION. </a:t>
            </a:r>
          </a:p>
          <a:p>
            <a:r>
              <a:rPr lang="en-US"/>
              <a:t>AZURE, SCALE IN MINUTES</a:t>
            </a:r>
          </a:p>
          <a:p>
            <a:r>
              <a:rPr lang="en-US"/>
              <a:t>FULL DESKTOP/APPS (other cloud providers don’t provide this)</a:t>
            </a:r>
          </a:p>
          <a:p>
            <a:r>
              <a:rPr lang="en-US"/>
              <a:t>CONDITIONAL ACCESS, INTUNE.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Lets take a look at the high level architecture.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gradFill>
                <a:gsLst>
                  <a:gs pos="2917">
                    <a:schemeClr val="tx1"/>
                  </a:gs>
                  <a:gs pos="30000">
                    <a:schemeClr val="tx1"/>
                  </a:gs>
                </a:gsLst>
                <a:lin ang="5400000" scaled="0"/>
              </a:gradFill>
            </a:endParaRPr>
          </a:p>
          <a:p>
            <a:endParaRPr lang="en-US"/>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endParaRPr kumimoji="0" lang="en-US" sz="1765"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99792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endParaRPr kumimoji="0" lang="en-US" sz="1765"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016384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announcing the service and PREVIEW later this CY. </a:t>
            </a:r>
          </a:p>
          <a:p>
            <a:r>
              <a:rPr lang="en-US" dirty="0"/>
              <a:t>You can register TODAY for the preview – link in 2 slides.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40A9AF-BEA6-45BD-9617-76A6FFE7CFC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19721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41"/>
            <a:ext cx="914400" cy="194005"/>
          </a:xfrm>
          <a:prstGeom prst="rect">
            <a:avLst/>
          </a:prstGeom>
        </p:spPr>
      </p:pic>
    </p:spTree>
    <p:extLst>
      <p:ext uri="{BB962C8B-B14F-4D97-AF65-F5344CB8AC3E}">
        <p14:creationId xmlns:p14="http://schemas.microsoft.com/office/powerpoint/2010/main" val="1137042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7" y="2178051"/>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6"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754098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2188561"/>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068789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9838600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20"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2"/>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20"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3120061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7361428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00035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43370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37569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77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541571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259230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58254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058346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4711" cy="6994525"/>
          </a:xfrm>
          <a:prstGeom prst="rect">
            <a:avLst/>
          </a:prstGeom>
        </p:spPr>
      </p:pic>
      <p:sp>
        <p:nvSpPr>
          <p:cNvPr id="12" name="Rectangle 11"/>
          <p:cNvSpPr/>
          <p:nvPr userDrawn="1"/>
        </p:nvSpPr>
        <p:spPr bwMode="auto">
          <a:xfrm>
            <a:off x="273050" y="2125661"/>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21310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6721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39664" y="0"/>
            <a:ext cx="6995047" cy="6994525"/>
          </a:xfrm>
          <a:prstGeom prst="rect">
            <a:avLst/>
          </a:prstGeom>
        </p:spPr>
      </p:pic>
    </p:spTree>
    <p:extLst>
      <p:ext uri="{BB962C8B-B14F-4D97-AF65-F5344CB8AC3E}">
        <p14:creationId xmlns:p14="http://schemas.microsoft.com/office/powerpoint/2010/main" val="1773546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1151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308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9821945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54046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8641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25688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51473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96926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0683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43175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148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6093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44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6646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21396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35551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802" y="0"/>
            <a:ext cx="12432872" cy="6994525"/>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408190" cy="6994525"/>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Tree>
    <p:extLst>
      <p:ext uri="{BB962C8B-B14F-4D97-AF65-F5344CB8AC3E}">
        <p14:creationId xmlns:p14="http://schemas.microsoft.com/office/powerpoint/2010/main" val="3504114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621027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3875933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638472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9"/>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17858228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67172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2"/>
            <a:ext cx="6102349"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2"/>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91715633"/>
      </p:ext>
    </p:extLst>
  </p:cSld>
  <p:clrMapOvr>
    <a:masterClrMapping/>
  </p:clrMapOvr>
  <p:transition>
    <p:fade/>
  </p:transition>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7"/>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rot="5400000">
            <a:off x="9881762" y="3071982"/>
            <a:ext cx="6995160" cy="849926"/>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491442" y="2"/>
            <a:ext cx="399048" cy="6994526"/>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400" b="1">
                  <a:solidFill>
                    <a:srgbClr val="000000"/>
                  </a:solidFill>
                  <a:ea typeface="Segoe UI" pitchFamily="34" charset="0"/>
                  <a:cs typeface="Segoe UI" pitchFamily="34" charset="0"/>
                </a:rPr>
                <a:t>Light gray</a:t>
              </a:r>
            </a:p>
            <a:p>
              <a:pPr algn="l" defTabSz="932293" fontAlgn="base">
                <a:lnSpc>
                  <a:spcPct val="100000"/>
                </a:lnSpc>
                <a:spcBef>
                  <a:spcPct val="0"/>
                </a:spcBef>
                <a:spcAft>
                  <a:spcPct val="0"/>
                </a:spcAft>
              </a:pPr>
              <a:r>
                <a:rPr lang="en-US" sz="300">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273267365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68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00" r:id="rId19"/>
    <p:sldLayoutId id="2147483701" r:id="rId20"/>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401" userDrawn="1">
          <p15:clr>
            <a:srgbClr val="C35EA4"/>
          </p15:clr>
        </p15:guide>
        <p15:guide id="4" pos="1547" userDrawn="1">
          <p15:clr>
            <a:srgbClr val="C35EA4"/>
          </p15:clr>
        </p15:guide>
        <p15:guide id="5" pos="2660" userDrawn="1">
          <p15:clr>
            <a:srgbClr val="C35EA4"/>
          </p15:clr>
        </p15:guide>
        <p15:guide id="6" pos="2806" userDrawn="1">
          <p15:clr>
            <a:srgbClr val="C35EA4"/>
          </p15:clr>
        </p15:guide>
        <p15:guide id="7" pos="3921" userDrawn="1">
          <p15:clr>
            <a:srgbClr val="C35EA4"/>
          </p15:clr>
        </p15:guide>
        <p15:guide id="8" pos="4069" userDrawn="1">
          <p15:clr>
            <a:srgbClr val="C35EA4"/>
          </p15:clr>
        </p15:guide>
        <p15:guide id="9" pos="5181" userDrawn="1">
          <p15:clr>
            <a:srgbClr val="C35EA4"/>
          </p15:clr>
        </p15:guide>
        <p15:guide id="10" pos="5327" userDrawn="1">
          <p15:clr>
            <a:srgbClr val="C35EA4"/>
          </p15:clr>
        </p15:guide>
        <p15:guide id="11" pos="6444" userDrawn="1">
          <p15:clr>
            <a:srgbClr val="C35EA4"/>
          </p15:clr>
        </p15:guide>
        <p15:guide id="12" pos="6590" userDrawn="1">
          <p15:clr>
            <a:srgbClr val="C35EA4"/>
          </p15:clr>
        </p15:guide>
        <p15:guide id="16" pos="279" userDrawn="1">
          <p15:clr>
            <a:srgbClr val="F26B43"/>
          </p15:clr>
        </p15:guide>
        <p15:guide id="17" pos="7565" userDrawn="1">
          <p15:clr>
            <a:srgbClr val="F26B43"/>
          </p15:clr>
        </p15:guide>
        <p15:guide id="18" orient="horz" pos="773" userDrawn="1">
          <p15:clr>
            <a:srgbClr val="5ACBF0"/>
          </p15:clr>
        </p15:guide>
        <p15:guide id="19" orient="horz" pos="1399" userDrawn="1">
          <p15:clr>
            <a:srgbClr val="5ACBF0"/>
          </p15:clr>
        </p15:guide>
        <p15:guide id="20" orient="horz" pos="624" userDrawn="1">
          <p15:clr>
            <a:srgbClr val="5ACBF0"/>
          </p15:clr>
        </p15:guide>
        <p15:guide id="21" orient="horz" pos="1545" userDrawn="1">
          <p15:clr>
            <a:srgbClr val="5ACBF0"/>
          </p15:clr>
        </p15:guide>
        <p15:guide id="22" orient="horz" pos="2169" userDrawn="1">
          <p15:clr>
            <a:srgbClr val="5ACBF0"/>
          </p15:clr>
        </p15:guide>
        <p15:guide id="23" orient="horz" pos="2320" userDrawn="1">
          <p15:clr>
            <a:srgbClr val="5ACBF0"/>
          </p15:clr>
        </p15:guide>
        <p15:guide id="25" orient="horz" pos="286" userDrawn="1">
          <p15:clr>
            <a:srgbClr val="F26B43"/>
          </p15:clr>
        </p15:guide>
        <p15:guide id="26" orient="horz" pos="4123" userDrawn="1">
          <p15:clr>
            <a:srgbClr val="F26B43"/>
          </p15:clr>
        </p15:guide>
        <p15:guide id="27" orient="horz" pos="2947" userDrawn="1">
          <p15:clr>
            <a:srgbClr val="5ACBF0"/>
          </p15:clr>
        </p15:guide>
        <p15:guide id="28" orient="horz" pos="3092" userDrawn="1">
          <p15:clr>
            <a:srgbClr val="5ACBF0"/>
          </p15:clr>
        </p15:guide>
        <p15:guide id="29" orient="horz" pos="3721" userDrawn="1">
          <p15:clr>
            <a:srgbClr val="5ACBF0"/>
          </p15:clr>
        </p15:guide>
        <p15:guide id="30" orient="horz" pos="3867"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3077121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Lst>
  <p:transition>
    <p:fade/>
  </p:transition>
  <p:hf sldNum="0" hdr="0" ftr="0" dt="0"/>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30.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9.xml"/><Relationship Id="rId4"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30.emf"/><Relationship Id="rId5" Type="http://schemas.openxmlformats.org/officeDocument/2006/relationships/oleObject" Target="../embeddings/oleObject6.bin"/><Relationship Id="rId4"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tags" Target="../tags/tag15.xml"/><Relationship Id="rId7" Type="http://schemas.openxmlformats.org/officeDocument/2006/relationships/image" Target="../media/image30.emf"/><Relationship Id="rId12" Type="http://schemas.openxmlformats.org/officeDocument/2006/relationships/image" Target="../media/image42.sv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41.png"/><Relationship Id="rId5" Type="http://schemas.openxmlformats.org/officeDocument/2006/relationships/notesSlide" Target="../notesSlides/notesSlide10.xml"/><Relationship Id="rId10" Type="http://schemas.openxmlformats.org/officeDocument/2006/relationships/image" Target="../media/image40.png"/><Relationship Id="rId4" Type="http://schemas.openxmlformats.org/officeDocument/2006/relationships/slideLayout" Target="../slideLayouts/slideLayout6.xml"/><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30.emf"/><Relationship Id="rId5" Type="http://schemas.openxmlformats.org/officeDocument/2006/relationships/oleObject" Target="../embeddings/oleObject8.bin"/><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30.emf"/><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2.xml"/><Relationship Id="rId4"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30.emf"/><Relationship Id="rId5" Type="http://schemas.openxmlformats.org/officeDocument/2006/relationships/oleObject" Target="../embeddings/oleObject10.bin"/><Relationship Id="rId4"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2.xml"/><Relationship Id="rId7" Type="http://schemas.openxmlformats.org/officeDocument/2006/relationships/image" Target="../media/image30.emf"/><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6.xml"/><Relationship Id="rId4" Type="http://schemas.openxmlformats.org/officeDocument/2006/relationships/slideLayout" Target="../slideLayouts/slideLayout8.xml"/><Relationship Id="rId9" Type="http://schemas.openxmlformats.org/officeDocument/2006/relationships/chart" Target="../charts/chart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4.xml"/><Relationship Id="rId7" Type="http://schemas.openxmlformats.org/officeDocument/2006/relationships/image" Target="../media/image30.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7.xml"/><Relationship Id="rId4"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30.emf"/><Relationship Id="rId5" Type="http://schemas.openxmlformats.org/officeDocument/2006/relationships/oleObject" Target="../embeddings/oleObject13.bin"/><Relationship Id="rId4"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0.emf"/><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19.xml"/><Relationship Id="rId4"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30.emf"/><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30.emf"/><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30.emf"/><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25.xml"/><Relationship Id="rId4"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8.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jpeg"/><Relationship Id="rId1" Type="http://schemas.openxmlformats.org/officeDocument/2006/relationships/slideLayout" Target="../slideLayouts/slideLayout29.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50.jpe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jpeg"/><Relationship Id="rId1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tiff"/><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8" Type="http://schemas.openxmlformats.org/officeDocument/2006/relationships/hyperlink" Target="https://www.microsoft.com/en-us/microsoft-365/blog/2018/09/06/helping-customers-shift-to-a-modern-desktop/" TargetMode="External"/><Relationship Id="rId3" Type="http://schemas.openxmlformats.org/officeDocument/2006/relationships/tags" Target="../tags/tag36.xml"/><Relationship Id="rId7" Type="http://schemas.openxmlformats.org/officeDocument/2006/relationships/image" Target="../media/image30.emf"/><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29.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3.xml"/><Relationship Id="rId7" Type="http://schemas.openxmlformats.org/officeDocument/2006/relationships/image" Target="../media/image30.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4.png"/><Relationship Id="rId5" Type="http://schemas.openxmlformats.org/officeDocument/2006/relationships/notesSlide" Target="../notesSlides/notesSlide3.xml"/><Relationship Id="rId10" Type="http://schemas.openxmlformats.org/officeDocument/2006/relationships/image" Target="../media/image33.png"/><Relationship Id="rId4" Type="http://schemas.openxmlformats.org/officeDocument/2006/relationships/slideLayout" Target="../slideLayouts/slideLayout8.xml"/><Relationship Id="rId9"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6.jpg"/><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image" Target="../media/image30.emf"/><Relationship Id="rId5" Type="http://schemas.openxmlformats.org/officeDocument/2006/relationships/oleObject" Target="../embeddings/oleObject19.bin"/><Relationship Id="rId4"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slideLayout" Target="../slideLayouts/slideLayout6.xml"/><Relationship Id="rId7" Type="http://schemas.openxmlformats.org/officeDocument/2006/relationships/hyperlink" Target="https://azure.microsoft.com/en-us/pricing/reserved-vm-instances/" TargetMode="External"/><Relationship Id="rId2" Type="http://schemas.openxmlformats.org/officeDocument/2006/relationships/tags" Target="../tags/tag38.xml"/><Relationship Id="rId1" Type="http://schemas.openxmlformats.org/officeDocument/2006/relationships/vmlDrawing" Target="../drawings/vmlDrawing20.vml"/><Relationship Id="rId6" Type="http://schemas.openxmlformats.org/officeDocument/2006/relationships/image" Target="../media/image30.emf"/><Relationship Id="rId5" Type="http://schemas.openxmlformats.org/officeDocument/2006/relationships/oleObject" Target="../embeddings/oleObject20.bin"/><Relationship Id="rId4"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tags" Target="../tags/tag40.xml"/><Relationship Id="rId7" Type="http://schemas.openxmlformats.org/officeDocument/2006/relationships/image" Target="../media/image30.emf"/><Relationship Id="rId12" Type="http://schemas.openxmlformats.org/officeDocument/2006/relationships/image" Target="../media/image81.png"/><Relationship Id="rId2" Type="http://schemas.openxmlformats.org/officeDocument/2006/relationships/tags" Target="../tags/tag39.xml"/><Relationship Id="rId1" Type="http://schemas.openxmlformats.org/officeDocument/2006/relationships/vmlDrawing" Target="../drawings/vmlDrawing21.vml"/><Relationship Id="rId6" Type="http://schemas.openxmlformats.org/officeDocument/2006/relationships/oleObject" Target="../embeddings/oleObject21.bin"/><Relationship Id="rId11" Type="http://schemas.openxmlformats.org/officeDocument/2006/relationships/image" Target="../media/image80.png"/><Relationship Id="rId5" Type="http://schemas.openxmlformats.org/officeDocument/2006/relationships/notesSlide" Target="../notesSlides/notesSlide33.xml"/><Relationship Id="rId10" Type="http://schemas.openxmlformats.org/officeDocument/2006/relationships/image" Target="../media/image79.png"/><Relationship Id="rId4" Type="http://schemas.openxmlformats.org/officeDocument/2006/relationships/slideLayout" Target="../slideLayouts/slideLayout8.xml"/><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tags" Target="../tags/tag42.xml"/><Relationship Id="rId21" Type="http://schemas.openxmlformats.org/officeDocument/2006/relationships/image" Target="../media/image96.png"/><Relationship Id="rId7" Type="http://schemas.openxmlformats.org/officeDocument/2006/relationships/image" Target="../media/image30.emf"/><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tags" Target="../tags/tag41.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vmlDrawing" Target="../drawings/vmlDrawing22.vml"/><Relationship Id="rId6" Type="http://schemas.openxmlformats.org/officeDocument/2006/relationships/oleObject" Target="../embeddings/oleObject22.bin"/><Relationship Id="rId11" Type="http://schemas.openxmlformats.org/officeDocument/2006/relationships/image" Target="../media/image86.png"/><Relationship Id="rId5" Type="http://schemas.openxmlformats.org/officeDocument/2006/relationships/notesSlide" Target="../notesSlides/notesSlide36.xml"/><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slideLayout" Target="../slideLayouts/slideLayout8.xml"/><Relationship Id="rId9" Type="http://schemas.openxmlformats.org/officeDocument/2006/relationships/image" Target="../media/image84.png"/><Relationship Id="rId1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97.png"/><Relationship Id="rId7"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98.png"/><Relationship Id="rId11" Type="http://schemas.openxmlformats.org/officeDocument/2006/relationships/image" Target="../media/image101.png"/><Relationship Id="rId5" Type="http://schemas.openxmlformats.org/officeDocument/2006/relationships/image" Target="../media/image40.png"/><Relationship Id="rId10" Type="http://schemas.openxmlformats.org/officeDocument/2006/relationships/image" Target="../media/image100.png"/><Relationship Id="rId4" Type="http://schemas.microsoft.com/office/2007/relationships/hdphoto" Target="../media/hdphoto3.wdp"/><Relationship Id="rId9" Type="http://schemas.openxmlformats.org/officeDocument/2006/relationships/image" Target="../media/image99.sv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44.xml"/><Relationship Id="rId7" Type="http://schemas.openxmlformats.org/officeDocument/2006/relationships/image" Target="../media/image30.emf"/><Relationship Id="rId2" Type="http://schemas.openxmlformats.org/officeDocument/2006/relationships/tags" Target="../tags/tag43.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38.xml"/><Relationship Id="rId4"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0.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4.xml"/><Relationship Id="rId4"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azure.microsoft.com/en-us/services/virtual-desktop/"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hyperlink" Target="aka.ms/WVD" TargetMode="External"/><Relationship Id="rId3" Type="http://schemas.openxmlformats.org/officeDocument/2006/relationships/hyperlink" Target="aka.ms/WVDPreview" TargetMode="External"/><Relationship Id="rId7" Type="http://schemas.openxmlformats.org/officeDocument/2006/relationships/hyperlink" Target="aka.ms/WVDHandsOn" TargetMode="External"/><Relationship Id="rId2" Type="http://schemas.openxmlformats.org/officeDocument/2006/relationships/image" Target="../media/image103.jpeg"/><Relationship Id="rId1" Type="http://schemas.openxmlformats.org/officeDocument/2006/relationships/slideLayout" Target="../slideLayouts/slideLayout8.xml"/><Relationship Id="rId6" Type="http://schemas.openxmlformats.org/officeDocument/2006/relationships/hyperlink" Target="aka.ms/WVDInternalFAQ" TargetMode="External"/><Relationship Id="rId5" Type="http://schemas.openxmlformats.org/officeDocument/2006/relationships/hyperlink" Target="aka.ms/WVDOnRamp" TargetMode="External"/><Relationship Id="rId4" Type="http://schemas.openxmlformats.org/officeDocument/2006/relationships/hyperlink" Target="aka.ms/WVDGearU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tags" Target="../tags/tag46.xml"/><Relationship Id="rId7" Type="http://schemas.openxmlformats.org/officeDocument/2006/relationships/image" Target="../media/image30.emf"/><Relationship Id="rId12" Type="http://schemas.openxmlformats.org/officeDocument/2006/relationships/image" Target="../media/image42.svg"/><Relationship Id="rId2" Type="http://schemas.openxmlformats.org/officeDocument/2006/relationships/tags" Target="../tags/tag45.xml"/><Relationship Id="rId1" Type="http://schemas.openxmlformats.org/officeDocument/2006/relationships/vmlDrawing" Target="../drawings/vmlDrawing24.vml"/><Relationship Id="rId6" Type="http://schemas.openxmlformats.org/officeDocument/2006/relationships/oleObject" Target="../embeddings/oleObject24.bin"/><Relationship Id="rId11" Type="http://schemas.openxmlformats.org/officeDocument/2006/relationships/image" Target="../media/image41.png"/><Relationship Id="rId5" Type="http://schemas.openxmlformats.org/officeDocument/2006/relationships/notesSlide" Target="../notesSlides/notesSlide41.xml"/><Relationship Id="rId10" Type="http://schemas.openxmlformats.org/officeDocument/2006/relationships/image" Target="../media/image40.png"/><Relationship Id="rId4" Type="http://schemas.openxmlformats.org/officeDocument/2006/relationships/slideLayout" Target="../slideLayouts/slideLayout6.xml"/><Relationship Id="rId9" Type="http://schemas.microsoft.com/office/2007/relationships/hdphoto" Target="../media/hdphoto1.wdp"/><Relationship Id="rId14" Type="http://schemas.openxmlformats.org/officeDocument/2006/relationships/image" Target="../media/image98.png"/></Relationships>
</file>

<file path=ppt/slides/_rels/slide5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tags" Target="../tags/tag48.xml"/><Relationship Id="rId7" Type="http://schemas.openxmlformats.org/officeDocument/2006/relationships/image" Target="../media/image30.emf"/><Relationship Id="rId12" Type="http://schemas.openxmlformats.org/officeDocument/2006/relationships/image" Target="../media/image42.svg"/><Relationship Id="rId2" Type="http://schemas.openxmlformats.org/officeDocument/2006/relationships/tags" Target="../tags/tag47.xml"/><Relationship Id="rId1" Type="http://schemas.openxmlformats.org/officeDocument/2006/relationships/vmlDrawing" Target="../drawings/vmlDrawing25.vml"/><Relationship Id="rId6" Type="http://schemas.openxmlformats.org/officeDocument/2006/relationships/oleObject" Target="../embeddings/oleObject25.bin"/><Relationship Id="rId11" Type="http://schemas.openxmlformats.org/officeDocument/2006/relationships/image" Target="../media/image41.png"/><Relationship Id="rId5" Type="http://schemas.openxmlformats.org/officeDocument/2006/relationships/notesSlide" Target="../notesSlides/notesSlide42.xml"/><Relationship Id="rId10" Type="http://schemas.openxmlformats.org/officeDocument/2006/relationships/image" Target="../media/image40.png"/><Relationship Id="rId4" Type="http://schemas.openxmlformats.org/officeDocument/2006/relationships/slideLayout" Target="../slideLayouts/slideLayout6.xml"/><Relationship Id="rId9" Type="http://schemas.microsoft.com/office/2007/relationships/hdphoto" Target="../media/hdphoto1.wdp"/><Relationship Id="rId14" Type="http://schemas.openxmlformats.org/officeDocument/2006/relationships/image" Target="../media/image9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tags" Target="../tags/tag7.xml"/><Relationship Id="rId7" Type="http://schemas.openxmlformats.org/officeDocument/2006/relationships/image" Target="../media/image30.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7.xml"/><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tags" Target="../tags/tag9.xml"/><Relationship Id="rId7" Type="http://schemas.openxmlformats.org/officeDocument/2006/relationships/image" Target="../media/image30.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8.xml"/><Relationship Id="rId4"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p:txBody>
          <a:bodyPr/>
          <a:lstStyle/>
          <a:p>
            <a:r>
              <a:rPr lang="en-US" sz="4399" dirty="0">
                <a:solidFill>
                  <a:schemeClr val="bg1"/>
                </a:solidFill>
              </a:rPr>
              <a:t>Microsoft Windows </a:t>
            </a:r>
            <a:br>
              <a:rPr lang="en-US" sz="4399" dirty="0">
                <a:solidFill>
                  <a:schemeClr val="bg1"/>
                </a:solidFill>
              </a:rPr>
            </a:br>
            <a:r>
              <a:rPr lang="en-US" sz="4399" dirty="0">
                <a:solidFill>
                  <a:schemeClr val="bg1"/>
                </a:solidFill>
              </a:rPr>
              <a:t>Virtual Desktop </a:t>
            </a:r>
          </a:p>
        </p:txBody>
      </p:sp>
      <p:sp>
        <p:nvSpPr>
          <p:cNvPr id="7" name="Text Placeholder 6">
            <a:extLst>
              <a:ext uri="{FF2B5EF4-FFF2-40B4-BE49-F238E27FC236}">
                <a16:creationId xmlns:a16="http://schemas.microsoft.com/office/drawing/2014/main" id="{3FF552F8-619A-4E50-849C-343EDE8381B0}"/>
              </a:ext>
            </a:extLst>
          </p:cNvPr>
          <p:cNvSpPr>
            <a:spLocks noGrp="1"/>
          </p:cNvSpPr>
          <p:nvPr>
            <p:ph type="body" sz="quarter" idx="12"/>
          </p:nvPr>
        </p:nvSpPr>
        <p:spPr/>
        <p:txBody>
          <a:bodyPr/>
          <a:lstStyle/>
          <a:p>
            <a:r>
              <a:rPr lang="en-US" dirty="0"/>
              <a:t>The best virtual desktop experience, delivered on Azure</a:t>
            </a:r>
          </a:p>
          <a:p>
            <a:endParaRPr lang="en-US" dirty="0"/>
          </a:p>
          <a:p>
            <a:endParaRPr lang="en-US" dirty="0"/>
          </a:p>
          <a:p>
            <a:endParaRPr lang="en-US" dirty="0"/>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16AE4B2-5C44-4B91-A7C1-4CCE478CD008}"/>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1"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416AE4B2-5C44-4B91-A7C1-4CCE478CD0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01ACBA1-1B4D-4BC1-B790-0A0A014F7B62}"/>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28C11088-B9BC-405E-A05B-435469D53627}"/>
              </a:ext>
            </a:extLst>
          </p:cNvPr>
          <p:cNvSpPr>
            <a:spLocks noGrp="1"/>
          </p:cNvSpPr>
          <p:nvPr>
            <p:ph type="title"/>
          </p:nvPr>
        </p:nvSpPr>
        <p:spPr/>
        <p:txBody>
          <a:bodyPr/>
          <a:lstStyle/>
          <a:p>
            <a:pPr lvl="0"/>
            <a:r>
              <a:rPr lang="en-US" dirty="0"/>
              <a:t>Windows Virtual Desktop timeline </a:t>
            </a:r>
          </a:p>
        </p:txBody>
      </p:sp>
      <p:cxnSp>
        <p:nvCxnSpPr>
          <p:cNvPr id="47" name="Straight Connector 46">
            <a:extLst>
              <a:ext uri="{FF2B5EF4-FFF2-40B4-BE49-F238E27FC236}">
                <a16:creationId xmlns:a16="http://schemas.microsoft.com/office/drawing/2014/main" id="{BE651586-6581-41ED-99C7-10B9CA8B9FBD}"/>
              </a:ext>
            </a:extLst>
          </p:cNvPr>
          <p:cNvCxnSpPr>
            <a:cxnSpLocks/>
          </p:cNvCxnSpPr>
          <p:nvPr/>
        </p:nvCxnSpPr>
        <p:spPr>
          <a:xfrm>
            <a:off x="0" y="3326118"/>
            <a:ext cx="12436476" cy="0"/>
          </a:xfrm>
          <a:prstGeom prst="line">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E250807-550D-491B-8D4B-4EF10BAE1F01}"/>
              </a:ext>
            </a:extLst>
          </p:cNvPr>
          <p:cNvGrpSpPr/>
          <p:nvPr/>
        </p:nvGrpSpPr>
        <p:grpSpPr>
          <a:xfrm>
            <a:off x="10407964" y="2902078"/>
            <a:ext cx="1611657" cy="1998243"/>
            <a:chOff x="10407964" y="3922403"/>
            <a:chExt cx="1611657" cy="1998243"/>
          </a:xfrm>
        </p:grpSpPr>
        <p:sp>
          <p:nvSpPr>
            <p:cNvPr id="169" name="Arrow: Bent 168">
              <a:extLst>
                <a:ext uri="{FF2B5EF4-FFF2-40B4-BE49-F238E27FC236}">
                  <a16:creationId xmlns:a16="http://schemas.microsoft.com/office/drawing/2014/main" id="{886C228E-A5DB-4022-B97E-28EB7CD20364}"/>
                </a:ext>
              </a:extLst>
            </p:cNvPr>
            <p:cNvSpPr/>
            <p:nvPr/>
          </p:nvSpPr>
          <p:spPr bwMode="auto">
            <a:xfrm flipH="1" flipV="1">
              <a:off x="10407964" y="4357349"/>
              <a:ext cx="1595519" cy="1563297"/>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D3348382-D97A-4B3A-A4BA-5A2302A36430}"/>
                </a:ext>
              </a:extLst>
            </p:cNvPr>
            <p:cNvGrpSpPr/>
            <p:nvPr/>
          </p:nvGrpSpPr>
          <p:grpSpPr>
            <a:xfrm>
              <a:off x="11163811" y="3922403"/>
              <a:ext cx="851547" cy="848079"/>
              <a:chOff x="11163811" y="3922403"/>
              <a:chExt cx="851547" cy="848079"/>
            </a:xfrm>
          </p:grpSpPr>
          <p:sp>
            <p:nvSpPr>
              <p:cNvPr id="149" name="Oval 148">
                <a:extLst>
                  <a:ext uri="{FF2B5EF4-FFF2-40B4-BE49-F238E27FC236}">
                    <a16:creationId xmlns:a16="http://schemas.microsoft.com/office/drawing/2014/main" id="{570295D7-E414-41B4-ACCF-296906ECB599}"/>
                  </a:ext>
                </a:extLst>
              </p:cNvPr>
              <p:cNvSpPr/>
              <p:nvPr/>
            </p:nvSpPr>
            <p:spPr bwMode="auto">
              <a:xfrm flipH="1" flipV="1">
                <a:off x="11174717"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57" name="Arc 156">
                <a:extLst>
                  <a:ext uri="{FF2B5EF4-FFF2-40B4-BE49-F238E27FC236}">
                    <a16:creationId xmlns:a16="http://schemas.microsoft.com/office/drawing/2014/main" id="{4037FFF6-F349-455D-AC1D-B679AC0F96E1}"/>
                  </a:ext>
                </a:extLst>
              </p:cNvPr>
              <p:cNvSpPr/>
              <p:nvPr/>
            </p:nvSpPr>
            <p:spPr bwMode="auto">
              <a:xfrm flipH="1" flipV="1">
                <a:off x="11163811"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8" name="Oval 127">
                <a:extLst>
                  <a:ext uri="{FF2B5EF4-FFF2-40B4-BE49-F238E27FC236}">
                    <a16:creationId xmlns:a16="http://schemas.microsoft.com/office/drawing/2014/main" id="{F6293D5F-0599-4EC9-9154-4999B1574C4E}"/>
                  </a:ext>
                </a:extLst>
              </p:cNvPr>
              <p:cNvSpPr/>
              <p:nvPr/>
            </p:nvSpPr>
            <p:spPr bwMode="auto">
              <a:xfrm>
                <a:off x="11167279"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19" name="Arc 118">
                <a:extLst>
                  <a:ext uri="{FF2B5EF4-FFF2-40B4-BE49-F238E27FC236}">
                    <a16:creationId xmlns:a16="http://schemas.microsoft.com/office/drawing/2014/main" id="{7DDBE4DD-724C-44A0-A2A8-142F79A8A823}"/>
                  </a:ext>
                </a:extLst>
              </p:cNvPr>
              <p:cNvSpPr/>
              <p:nvPr/>
            </p:nvSpPr>
            <p:spPr bwMode="auto">
              <a:xfrm>
                <a:off x="11163811"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50" name="Oval 49">
                <a:extLst>
                  <a:ext uri="{FF2B5EF4-FFF2-40B4-BE49-F238E27FC236}">
                    <a16:creationId xmlns:a16="http://schemas.microsoft.com/office/drawing/2014/main" id="{FACC1F2D-118C-447D-B1EB-54E10717D6B5}"/>
                  </a:ext>
                </a:extLst>
              </p:cNvPr>
              <p:cNvSpPr/>
              <p:nvPr/>
            </p:nvSpPr>
            <p:spPr bwMode="auto">
              <a:xfrm>
                <a:off x="11261019"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+ 9m</a:t>
                </a:r>
              </a:p>
            </p:txBody>
          </p:sp>
        </p:grpSp>
        <p:sp>
          <p:nvSpPr>
            <p:cNvPr id="177" name="Rectangle 176">
              <a:extLst>
                <a:ext uri="{FF2B5EF4-FFF2-40B4-BE49-F238E27FC236}">
                  <a16:creationId xmlns:a16="http://schemas.microsoft.com/office/drawing/2014/main" id="{6494C3BB-DE26-479F-BE60-2212B804EEDE}"/>
                </a:ext>
              </a:extLst>
            </p:cNvPr>
            <p:cNvSpPr/>
            <p:nvPr/>
          </p:nvSpPr>
          <p:spPr bwMode="auto">
            <a:xfrm>
              <a:off x="10508873" y="5417241"/>
              <a:ext cx="1510748" cy="50340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r" defTabSz="914099" rtl="0" eaLnBrk="1" fontAlgn="base" latinLnBrk="0" hangingPunct="1">
                <a:lnSpc>
                  <a:spcPct val="90000"/>
                </a:lnSpc>
                <a:spcBef>
                  <a:spcPct val="0"/>
                </a:spcBef>
                <a:spcAft>
                  <a:spcPct val="0"/>
                </a:spcAft>
                <a:buClrTx/>
                <a:buSzTx/>
                <a:buFontTx/>
                <a:buNone/>
                <a:tabLst/>
                <a:defRPr/>
              </a:pPr>
              <a:r>
                <a:rPr kumimoji="0" lang="en-US" sz="1400" i="0" u="none" strike="noStrike" kern="1200" cap="none" spc="-50" normalizeH="0" baseline="0" noProof="0" dirty="0">
                  <a:ln>
                    <a:noFill/>
                  </a:ln>
                  <a:solidFill>
                    <a:schemeClr val="tx1"/>
                  </a:solidFill>
                  <a:effectLst/>
                  <a:uLnTx/>
                  <a:uFillTx/>
                  <a:ea typeface="+mn-ea"/>
                  <a:cs typeface="+mn-cs"/>
                </a:rPr>
                <a:t>Mooncake</a:t>
              </a:r>
            </a:p>
          </p:txBody>
        </p:sp>
      </p:grpSp>
      <p:grpSp>
        <p:nvGrpSpPr>
          <p:cNvPr id="48" name="Group 47">
            <a:extLst>
              <a:ext uri="{FF2B5EF4-FFF2-40B4-BE49-F238E27FC236}">
                <a16:creationId xmlns:a16="http://schemas.microsoft.com/office/drawing/2014/main" id="{3061FCFE-671F-4732-AB34-DE01975DCF12}"/>
              </a:ext>
            </a:extLst>
          </p:cNvPr>
          <p:cNvGrpSpPr/>
          <p:nvPr/>
        </p:nvGrpSpPr>
        <p:grpSpPr>
          <a:xfrm>
            <a:off x="6455205" y="2902078"/>
            <a:ext cx="2156743" cy="1998243"/>
            <a:chOff x="5095869" y="3922403"/>
            <a:chExt cx="2156743" cy="1998243"/>
          </a:xfrm>
        </p:grpSpPr>
        <p:sp>
          <p:nvSpPr>
            <p:cNvPr id="171" name="Arrow: Bent 170">
              <a:extLst>
                <a:ext uri="{FF2B5EF4-FFF2-40B4-BE49-F238E27FC236}">
                  <a16:creationId xmlns:a16="http://schemas.microsoft.com/office/drawing/2014/main" id="{2C28172D-4AE6-42F4-8C4D-255F297DD79E}"/>
                </a:ext>
              </a:extLst>
            </p:cNvPr>
            <p:cNvSpPr/>
            <p:nvPr/>
          </p:nvSpPr>
          <p:spPr bwMode="auto">
            <a:xfrm flipH="1" flipV="1">
              <a:off x="5645218" y="4357349"/>
              <a:ext cx="1595519" cy="1563297"/>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82C5AFB-4840-4A58-AB40-158D065B3C17}"/>
                </a:ext>
              </a:extLst>
            </p:cNvPr>
            <p:cNvGrpSpPr/>
            <p:nvPr/>
          </p:nvGrpSpPr>
          <p:grpSpPr>
            <a:xfrm>
              <a:off x="6401065" y="3922403"/>
              <a:ext cx="851547" cy="848079"/>
              <a:chOff x="6305097" y="3922403"/>
              <a:chExt cx="851547" cy="848079"/>
            </a:xfrm>
          </p:grpSpPr>
          <p:sp>
            <p:nvSpPr>
              <p:cNvPr id="151" name="Oval 150">
                <a:extLst>
                  <a:ext uri="{FF2B5EF4-FFF2-40B4-BE49-F238E27FC236}">
                    <a16:creationId xmlns:a16="http://schemas.microsoft.com/office/drawing/2014/main" id="{8CA8A3D5-00E8-4DF0-A397-C154AB863FA1}"/>
                  </a:ext>
                </a:extLst>
              </p:cNvPr>
              <p:cNvSpPr/>
              <p:nvPr/>
            </p:nvSpPr>
            <p:spPr bwMode="auto">
              <a:xfrm flipH="1" flipV="1">
                <a:off x="6316003"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59" name="Arc 158">
                <a:extLst>
                  <a:ext uri="{FF2B5EF4-FFF2-40B4-BE49-F238E27FC236}">
                    <a16:creationId xmlns:a16="http://schemas.microsoft.com/office/drawing/2014/main" id="{B2840ED6-A302-4357-8238-C0327CE30139}"/>
                  </a:ext>
                </a:extLst>
              </p:cNvPr>
              <p:cNvSpPr/>
              <p:nvPr/>
            </p:nvSpPr>
            <p:spPr bwMode="auto">
              <a:xfrm flipH="1" flipV="1">
                <a:off x="6305097"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0" name="Oval 129">
                <a:extLst>
                  <a:ext uri="{FF2B5EF4-FFF2-40B4-BE49-F238E27FC236}">
                    <a16:creationId xmlns:a16="http://schemas.microsoft.com/office/drawing/2014/main" id="{E026E560-ACB2-4026-B4E2-CC503ECDAF9A}"/>
                  </a:ext>
                </a:extLst>
              </p:cNvPr>
              <p:cNvSpPr/>
              <p:nvPr/>
            </p:nvSpPr>
            <p:spPr bwMode="auto">
              <a:xfrm>
                <a:off x="6308565"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1" name="Arc 120">
                <a:extLst>
                  <a:ext uri="{FF2B5EF4-FFF2-40B4-BE49-F238E27FC236}">
                    <a16:creationId xmlns:a16="http://schemas.microsoft.com/office/drawing/2014/main" id="{85E8086E-0F15-48D7-9522-ABEB7E18EFC4}"/>
                  </a:ext>
                </a:extLst>
              </p:cNvPr>
              <p:cNvSpPr/>
              <p:nvPr/>
            </p:nvSpPr>
            <p:spPr bwMode="auto">
              <a:xfrm>
                <a:off x="6305097"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66" name="Oval 65">
                <a:extLst>
                  <a:ext uri="{FF2B5EF4-FFF2-40B4-BE49-F238E27FC236}">
                    <a16:creationId xmlns:a16="http://schemas.microsoft.com/office/drawing/2014/main" id="{4713B844-E31B-4294-8C26-5728DDE57E45}"/>
                  </a:ext>
                </a:extLst>
              </p:cNvPr>
              <p:cNvSpPr/>
              <p:nvPr/>
            </p:nvSpPr>
            <p:spPr bwMode="auto">
              <a:xfrm>
                <a:off x="6402305"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+ 5m</a:t>
                </a:r>
              </a:p>
            </p:txBody>
          </p:sp>
        </p:grpSp>
        <p:sp>
          <p:nvSpPr>
            <p:cNvPr id="187" name="Rectangle 186">
              <a:extLst>
                <a:ext uri="{FF2B5EF4-FFF2-40B4-BE49-F238E27FC236}">
                  <a16:creationId xmlns:a16="http://schemas.microsoft.com/office/drawing/2014/main" id="{041F60E7-A6C2-4327-BDB0-126D16DAF805}"/>
                </a:ext>
              </a:extLst>
            </p:cNvPr>
            <p:cNvSpPr/>
            <p:nvPr/>
          </p:nvSpPr>
          <p:spPr bwMode="auto">
            <a:xfrm>
              <a:off x="5095869" y="5417241"/>
              <a:ext cx="2154859" cy="50340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r" defTabSz="914099" fontAlgn="base">
                <a:lnSpc>
                  <a:spcPct val="90000"/>
                </a:lnSpc>
                <a:spcBef>
                  <a:spcPct val="0"/>
                </a:spcBef>
                <a:spcAft>
                  <a:spcPct val="0"/>
                </a:spcAft>
                <a:defRPr/>
              </a:pPr>
              <a:r>
                <a:rPr lang="en-US" sz="1400" spc="-50" dirty="0">
                  <a:solidFill>
                    <a:schemeClr val="tx1"/>
                  </a:solidFill>
                </a:rPr>
                <a:t>Brazil South, Canada Central, Korea Central, France Central , German West Central</a:t>
              </a:r>
            </a:p>
          </p:txBody>
        </p:sp>
      </p:grpSp>
      <p:grpSp>
        <p:nvGrpSpPr>
          <p:cNvPr id="29" name="Group 28">
            <a:extLst>
              <a:ext uri="{FF2B5EF4-FFF2-40B4-BE49-F238E27FC236}">
                <a16:creationId xmlns:a16="http://schemas.microsoft.com/office/drawing/2014/main" id="{25964566-AF3C-4161-B65A-D89CDE066876}"/>
              </a:ext>
            </a:extLst>
          </p:cNvPr>
          <p:cNvGrpSpPr/>
          <p:nvPr/>
        </p:nvGrpSpPr>
        <p:grpSpPr>
          <a:xfrm>
            <a:off x="3263845" y="2902078"/>
            <a:ext cx="1607394" cy="1998243"/>
            <a:chOff x="3263845" y="3922403"/>
            <a:chExt cx="1607394" cy="1998243"/>
          </a:xfrm>
        </p:grpSpPr>
        <p:sp>
          <p:nvSpPr>
            <p:cNvPr id="172" name="Arrow: Bent 171">
              <a:extLst>
                <a:ext uri="{FF2B5EF4-FFF2-40B4-BE49-F238E27FC236}">
                  <a16:creationId xmlns:a16="http://schemas.microsoft.com/office/drawing/2014/main" id="{4595A4C9-6807-40CC-84D7-579E3EE2A0F9}"/>
                </a:ext>
              </a:extLst>
            </p:cNvPr>
            <p:cNvSpPr/>
            <p:nvPr/>
          </p:nvSpPr>
          <p:spPr bwMode="auto">
            <a:xfrm flipH="1" flipV="1">
              <a:off x="3263845" y="4357349"/>
              <a:ext cx="1595519" cy="1563297"/>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11F70CB-5AC9-46F9-B601-EF14A744BB84}"/>
                </a:ext>
              </a:extLst>
            </p:cNvPr>
            <p:cNvGrpSpPr/>
            <p:nvPr/>
          </p:nvGrpSpPr>
          <p:grpSpPr>
            <a:xfrm>
              <a:off x="4019692" y="3922403"/>
              <a:ext cx="851547" cy="848079"/>
              <a:chOff x="4006369" y="3922403"/>
              <a:chExt cx="851547" cy="848079"/>
            </a:xfrm>
          </p:grpSpPr>
          <p:sp>
            <p:nvSpPr>
              <p:cNvPr id="152" name="Oval 151">
                <a:extLst>
                  <a:ext uri="{FF2B5EF4-FFF2-40B4-BE49-F238E27FC236}">
                    <a16:creationId xmlns:a16="http://schemas.microsoft.com/office/drawing/2014/main" id="{6FAF6751-4BDE-49AF-A19F-377A574BF372}"/>
                  </a:ext>
                </a:extLst>
              </p:cNvPr>
              <p:cNvSpPr/>
              <p:nvPr/>
            </p:nvSpPr>
            <p:spPr bwMode="auto">
              <a:xfrm flipH="1" flipV="1">
                <a:off x="4017275"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60" name="Arc 159">
                <a:extLst>
                  <a:ext uri="{FF2B5EF4-FFF2-40B4-BE49-F238E27FC236}">
                    <a16:creationId xmlns:a16="http://schemas.microsoft.com/office/drawing/2014/main" id="{D1751F85-DA60-4F22-9088-728E213FD537}"/>
                  </a:ext>
                </a:extLst>
              </p:cNvPr>
              <p:cNvSpPr/>
              <p:nvPr/>
            </p:nvSpPr>
            <p:spPr bwMode="auto">
              <a:xfrm flipH="1" flipV="1">
                <a:off x="4006369"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1" name="Oval 130">
                <a:extLst>
                  <a:ext uri="{FF2B5EF4-FFF2-40B4-BE49-F238E27FC236}">
                    <a16:creationId xmlns:a16="http://schemas.microsoft.com/office/drawing/2014/main" id="{DA9BD6F9-7259-4F88-926F-51B68E024D50}"/>
                  </a:ext>
                </a:extLst>
              </p:cNvPr>
              <p:cNvSpPr/>
              <p:nvPr/>
            </p:nvSpPr>
            <p:spPr bwMode="auto">
              <a:xfrm>
                <a:off x="4009837"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2" name="Arc 121">
                <a:extLst>
                  <a:ext uri="{FF2B5EF4-FFF2-40B4-BE49-F238E27FC236}">
                    <a16:creationId xmlns:a16="http://schemas.microsoft.com/office/drawing/2014/main" id="{D2DC66AC-D67D-43AD-A3A8-19D16B667E14}"/>
                  </a:ext>
                </a:extLst>
              </p:cNvPr>
              <p:cNvSpPr/>
              <p:nvPr/>
            </p:nvSpPr>
            <p:spPr bwMode="auto">
              <a:xfrm>
                <a:off x="4006369"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73" name="Oval 72">
                <a:extLst>
                  <a:ext uri="{FF2B5EF4-FFF2-40B4-BE49-F238E27FC236}">
                    <a16:creationId xmlns:a16="http://schemas.microsoft.com/office/drawing/2014/main" id="{021B331C-40C7-4907-B90E-791719499168}"/>
                  </a:ext>
                </a:extLst>
              </p:cNvPr>
              <p:cNvSpPr/>
              <p:nvPr/>
            </p:nvSpPr>
            <p:spPr bwMode="auto">
              <a:xfrm>
                <a:off x="4103577"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+ 1m</a:t>
                </a:r>
              </a:p>
            </p:txBody>
          </p:sp>
        </p:grpSp>
        <p:sp>
          <p:nvSpPr>
            <p:cNvPr id="192" name="Rectangle 191">
              <a:extLst>
                <a:ext uri="{FF2B5EF4-FFF2-40B4-BE49-F238E27FC236}">
                  <a16:creationId xmlns:a16="http://schemas.microsoft.com/office/drawing/2014/main" id="{442991DA-B72B-4A28-9F96-A8EBA330F860}"/>
                </a:ext>
              </a:extLst>
            </p:cNvPr>
            <p:cNvSpPr/>
            <p:nvPr/>
          </p:nvSpPr>
          <p:spPr bwMode="auto">
            <a:xfrm>
              <a:off x="3355534" y="5417241"/>
              <a:ext cx="1510748" cy="50340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r" defTabSz="914099" fontAlgn="base">
                <a:lnSpc>
                  <a:spcPct val="90000"/>
                </a:lnSpc>
                <a:spcBef>
                  <a:spcPct val="0"/>
                </a:spcBef>
                <a:spcAft>
                  <a:spcPct val="0"/>
                </a:spcAft>
                <a:defRPr/>
              </a:pPr>
              <a:r>
                <a:rPr lang="en-US" sz="1400" spc="-50" dirty="0">
                  <a:solidFill>
                    <a:schemeClr val="tx1"/>
                  </a:solidFill>
                </a:rPr>
                <a:t>East US, South Central US , West US2,West US, North Central US</a:t>
              </a:r>
            </a:p>
          </p:txBody>
        </p:sp>
      </p:grpSp>
      <p:grpSp>
        <p:nvGrpSpPr>
          <p:cNvPr id="28" name="Group 27">
            <a:extLst>
              <a:ext uri="{FF2B5EF4-FFF2-40B4-BE49-F238E27FC236}">
                <a16:creationId xmlns:a16="http://schemas.microsoft.com/office/drawing/2014/main" id="{BACF8216-0D01-4F5C-BED9-3F557679FB9A}"/>
              </a:ext>
            </a:extLst>
          </p:cNvPr>
          <p:cNvGrpSpPr/>
          <p:nvPr/>
        </p:nvGrpSpPr>
        <p:grpSpPr>
          <a:xfrm>
            <a:off x="2829005" y="1751905"/>
            <a:ext cx="1607394" cy="1998252"/>
            <a:chOff x="2829005" y="2772230"/>
            <a:chExt cx="1607394" cy="1998252"/>
          </a:xfrm>
        </p:grpSpPr>
        <p:sp>
          <p:nvSpPr>
            <p:cNvPr id="12" name="Arrow: Bent 11">
              <a:extLst>
                <a:ext uri="{FF2B5EF4-FFF2-40B4-BE49-F238E27FC236}">
                  <a16:creationId xmlns:a16="http://schemas.microsoft.com/office/drawing/2014/main" id="{EFF3E236-0007-44F8-8E6E-5AD681CC72E3}"/>
                </a:ext>
              </a:extLst>
            </p:cNvPr>
            <p:cNvSpPr/>
            <p:nvPr/>
          </p:nvSpPr>
          <p:spPr bwMode="auto">
            <a:xfrm>
              <a:off x="2840880" y="2772230"/>
              <a:ext cx="1595519" cy="1563306"/>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D5D78573-225C-4DA5-833D-477F2A97C5D8}"/>
                </a:ext>
              </a:extLst>
            </p:cNvPr>
            <p:cNvGrpSpPr/>
            <p:nvPr/>
          </p:nvGrpSpPr>
          <p:grpSpPr>
            <a:xfrm>
              <a:off x="2829005" y="3922403"/>
              <a:ext cx="851548" cy="848079"/>
              <a:chOff x="2857004" y="3922403"/>
              <a:chExt cx="851548" cy="848079"/>
            </a:xfrm>
          </p:grpSpPr>
          <p:sp>
            <p:nvSpPr>
              <p:cNvPr id="145" name="Oval 144">
                <a:extLst>
                  <a:ext uri="{FF2B5EF4-FFF2-40B4-BE49-F238E27FC236}">
                    <a16:creationId xmlns:a16="http://schemas.microsoft.com/office/drawing/2014/main" id="{C4B3C17B-15FE-49FB-97BE-B7C0A7106667}"/>
                  </a:ext>
                </a:extLst>
              </p:cNvPr>
              <p:cNvSpPr/>
              <p:nvPr/>
            </p:nvSpPr>
            <p:spPr bwMode="auto">
              <a:xfrm flipH="1" flipV="1">
                <a:off x="2867911"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53" name="Arc 152">
                <a:extLst>
                  <a:ext uri="{FF2B5EF4-FFF2-40B4-BE49-F238E27FC236}">
                    <a16:creationId xmlns:a16="http://schemas.microsoft.com/office/drawing/2014/main" id="{A5FE47AF-F9B0-4412-9FCB-1FA5E1C5A5F4}"/>
                  </a:ext>
                </a:extLst>
              </p:cNvPr>
              <p:cNvSpPr/>
              <p:nvPr/>
            </p:nvSpPr>
            <p:spPr bwMode="auto">
              <a:xfrm flipH="1" flipV="1">
                <a:off x="2857004"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2" name="Oval 131">
                <a:extLst>
                  <a:ext uri="{FF2B5EF4-FFF2-40B4-BE49-F238E27FC236}">
                    <a16:creationId xmlns:a16="http://schemas.microsoft.com/office/drawing/2014/main" id="{51833026-38EB-4A3C-BEDA-32FB6BFE3F26}"/>
                  </a:ext>
                </a:extLst>
              </p:cNvPr>
              <p:cNvSpPr/>
              <p:nvPr/>
            </p:nvSpPr>
            <p:spPr bwMode="auto">
              <a:xfrm>
                <a:off x="2860473"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3" name="Arc 122">
                <a:extLst>
                  <a:ext uri="{FF2B5EF4-FFF2-40B4-BE49-F238E27FC236}">
                    <a16:creationId xmlns:a16="http://schemas.microsoft.com/office/drawing/2014/main" id="{C43EFB62-04C2-4CAB-A6BD-4DBF40E813A4}"/>
                  </a:ext>
                </a:extLst>
              </p:cNvPr>
              <p:cNvSpPr/>
              <p:nvPr/>
            </p:nvSpPr>
            <p:spPr bwMode="auto">
              <a:xfrm>
                <a:off x="2857004"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78" name="Oval 77">
                <a:extLst>
                  <a:ext uri="{FF2B5EF4-FFF2-40B4-BE49-F238E27FC236}">
                    <a16:creationId xmlns:a16="http://schemas.microsoft.com/office/drawing/2014/main" id="{89317359-CCF8-4D49-9D81-0F026C3AE536}"/>
                  </a:ext>
                </a:extLst>
              </p:cNvPr>
              <p:cNvSpPr/>
              <p:nvPr/>
            </p:nvSpPr>
            <p:spPr bwMode="auto">
              <a:xfrm>
                <a:off x="2954212"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p>
            </p:txBody>
          </p:sp>
        </p:grpSp>
        <p:sp>
          <p:nvSpPr>
            <p:cNvPr id="197" name="Rectangle 196">
              <a:extLst>
                <a:ext uri="{FF2B5EF4-FFF2-40B4-BE49-F238E27FC236}">
                  <a16:creationId xmlns:a16="http://schemas.microsoft.com/office/drawing/2014/main" id="{798A9B0A-FCDE-4D82-871F-665012A8F509}"/>
                </a:ext>
              </a:extLst>
            </p:cNvPr>
            <p:cNvSpPr/>
            <p:nvPr/>
          </p:nvSpPr>
          <p:spPr bwMode="auto">
            <a:xfrm>
              <a:off x="2837987" y="2772230"/>
              <a:ext cx="1510748" cy="5130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rtl="0" eaLnBrk="1" fontAlgn="base" latinLnBrk="0" hangingPunct="1">
                <a:lnSpc>
                  <a:spcPct val="90000"/>
                </a:lnSpc>
                <a:spcBef>
                  <a:spcPct val="0"/>
                </a:spcBef>
                <a:spcAft>
                  <a:spcPct val="0"/>
                </a:spcAft>
                <a:buClrTx/>
                <a:buSzTx/>
                <a:buFontTx/>
                <a:buNone/>
                <a:tabLst/>
                <a:defRPr/>
              </a:pPr>
              <a:r>
                <a:rPr kumimoji="0" lang="en-US" sz="1400" i="0" u="none" strike="noStrike" kern="1200" cap="none" spc="-50" normalizeH="0" baseline="0" noProof="0" dirty="0">
                  <a:ln>
                    <a:noFill/>
                  </a:ln>
                  <a:solidFill>
                    <a:schemeClr val="tx1"/>
                  </a:solidFill>
                  <a:effectLst/>
                  <a:uLnTx/>
                  <a:uFillTx/>
                  <a:ea typeface="+mn-ea"/>
                  <a:cs typeface="+mn-cs"/>
                </a:rPr>
                <a:t>US: East2, Central</a:t>
              </a:r>
            </a:p>
          </p:txBody>
        </p:sp>
      </p:grpSp>
      <p:grpSp>
        <p:nvGrpSpPr>
          <p:cNvPr id="39" name="Group 38">
            <a:extLst>
              <a:ext uri="{FF2B5EF4-FFF2-40B4-BE49-F238E27FC236}">
                <a16:creationId xmlns:a16="http://schemas.microsoft.com/office/drawing/2014/main" id="{0B80B2E8-F5BF-46CE-ACCA-41B8784445D9}"/>
              </a:ext>
            </a:extLst>
          </p:cNvPr>
          <p:cNvGrpSpPr/>
          <p:nvPr/>
        </p:nvGrpSpPr>
        <p:grpSpPr>
          <a:xfrm>
            <a:off x="6234055" y="1751905"/>
            <a:ext cx="1974568" cy="1998252"/>
            <a:chOff x="5210378" y="2772230"/>
            <a:chExt cx="1974568" cy="1998252"/>
          </a:xfrm>
        </p:grpSpPr>
        <p:sp>
          <p:nvSpPr>
            <p:cNvPr id="161" name="Arrow: Bent 160">
              <a:extLst>
                <a:ext uri="{FF2B5EF4-FFF2-40B4-BE49-F238E27FC236}">
                  <a16:creationId xmlns:a16="http://schemas.microsoft.com/office/drawing/2014/main" id="{0869707B-2E08-40B1-A6D4-16CDB3C98460}"/>
                </a:ext>
              </a:extLst>
            </p:cNvPr>
            <p:cNvSpPr/>
            <p:nvPr/>
          </p:nvSpPr>
          <p:spPr bwMode="auto">
            <a:xfrm>
              <a:off x="5222253" y="2772230"/>
              <a:ext cx="1595519" cy="1563306"/>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C1FC731A-D7DF-489C-A1B8-FCFAA649F398}"/>
                </a:ext>
              </a:extLst>
            </p:cNvPr>
            <p:cNvGrpSpPr/>
            <p:nvPr/>
          </p:nvGrpSpPr>
          <p:grpSpPr>
            <a:xfrm>
              <a:off x="5210378" y="3922403"/>
              <a:ext cx="851548" cy="848079"/>
              <a:chOff x="5155732" y="3922403"/>
              <a:chExt cx="851548" cy="848079"/>
            </a:xfrm>
          </p:grpSpPr>
          <p:sp>
            <p:nvSpPr>
              <p:cNvPr id="146" name="Oval 145">
                <a:extLst>
                  <a:ext uri="{FF2B5EF4-FFF2-40B4-BE49-F238E27FC236}">
                    <a16:creationId xmlns:a16="http://schemas.microsoft.com/office/drawing/2014/main" id="{672ED3F9-7B7F-4C17-9743-A6A891485F6B}"/>
                  </a:ext>
                </a:extLst>
              </p:cNvPr>
              <p:cNvSpPr/>
              <p:nvPr/>
            </p:nvSpPr>
            <p:spPr bwMode="auto">
              <a:xfrm flipH="1" flipV="1">
                <a:off x="5166639"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lvl="0" algn="ctr" defTabSz="932742">
                  <a:lnSpc>
                    <a:spcPct val="90000"/>
                  </a:lnSpc>
                  <a:defRPr/>
                </a:pPr>
                <a:r>
                  <a:rPr lang="en-US" sz="1400" spc="-50" dirty="0">
                    <a:solidFill>
                      <a:schemeClr val="bg1"/>
                    </a:solidFill>
                    <a:latin typeface="+mj-lt"/>
                  </a:rPr>
                  <a:t>GA </a:t>
                </a:r>
                <a:br>
                  <a:rPr lang="en-US" sz="1400" spc="-50" dirty="0">
                    <a:solidFill>
                      <a:schemeClr val="bg1"/>
                    </a:solidFill>
                    <a:latin typeface="+mj-lt"/>
                  </a:rPr>
                </a:br>
                <a:r>
                  <a:rPr lang="en-US" sz="1400" spc="-50" dirty="0">
                    <a:solidFill>
                      <a:schemeClr val="bg1"/>
                    </a:solidFill>
                    <a:latin typeface="+mj-lt"/>
                  </a:rPr>
                  <a:t>+ 7m</a:t>
                </a:r>
              </a:p>
            </p:txBody>
          </p:sp>
          <p:sp>
            <p:nvSpPr>
              <p:cNvPr id="154" name="Arc 153">
                <a:extLst>
                  <a:ext uri="{FF2B5EF4-FFF2-40B4-BE49-F238E27FC236}">
                    <a16:creationId xmlns:a16="http://schemas.microsoft.com/office/drawing/2014/main" id="{568A951D-9F5F-47F5-B10A-DE4BAC14C981}"/>
                  </a:ext>
                </a:extLst>
              </p:cNvPr>
              <p:cNvSpPr/>
              <p:nvPr/>
            </p:nvSpPr>
            <p:spPr bwMode="auto">
              <a:xfrm flipH="1" flipV="1">
                <a:off x="5155732"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3" name="Oval 132">
                <a:extLst>
                  <a:ext uri="{FF2B5EF4-FFF2-40B4-BE49-F238E27FC236}">
                    <a16:creationId xmlns:a16="http://schemas.microsoft.com/office/drawing/2014/main" id="{5A21D488-6E6E-43D8-A976-0DA56ACE72B8}"/>
                  </a:ext>
                </a:extLst>
              </p:cNvPr>
              <p:cNvSpPr/>
              <p:nvPr/>
            </p:nvSpPr>
            <p:spPr bwMode="auto">
              <a:xfrm>
                <a:off x="5159201"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4" name="Arc 123">
                <a:extLst>
                  <a:ext uri="{FF2B5EF4-FFF2-40B4-BE49-F238E27FC236}">
                    <a16:creationId xmlns:a16="http://schemas.microsoft.com/office/drawing/2014/main" id="{E6BE76A8-B065-4338-A6C5-2A86339EC552}"/>
                  </a:ext>
                </a:extLst>
              </p:cNvPr>
              <p:cNvSpPr/>
              <p:nvPr/>
            </p:nvSpPr>
            <p:spPr bwMode="auto">
              <a:xfrm>
                <a:off x="5155732"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88" name="Oval 87">
                <a:extLst>
                  <a:ext uri="{FF2B5EF4-FFF2-40B4-BE49-F238E27FC236}">
                    <a16:creationId xmlns:a16="http://schemas.microsoft.com/office/drawing/2014/main" id="{1A73C7F4-97B7-4882-A1A5-7E1514E34B86}"/>
                  </a:ext>
                </a:extLst>
              </p:cNvPr>
              <p:cNvSpPr/>
              <p:nvPr/>
            </p:nvSpPr>
            <p:spPr bwMode="auto">
              <a:xfrm>
                <a:off x="5252940"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+ 4m</a:t>
                </a:r>
              </a:p>
            </p:txBody>
          </p:sp>
        </p:grpSp>
        <p:sp>
          <p:nvSpPr>
            <p:cNvPr id="202" name="Rectangle 201">
              <a:extLst>
                <a:ext uri="{FF2B5EF4-FFF2-40B4-BE49-F238E27FC236}">
                  <a16:creationId xmlns:a16="http://schemas.microsoft.com/office/drawing/2014/main" id="{A2E2D938-4AE2-47A2-81F3-48502246AF2B}"/>
                </a:ext>
              </a:extLst>
            </p:cNvPr>
            <p:cNvSpPr/>
            <p:nvPr/>
          </p:nvSpPr>
          <p:spPr bwMode="auto">
            <a:xfrm>
              <a:off x="5220323" y="2772230"/>
              <a:ext cx="1964623" cy="5130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099" fontAlgn="base">
                <a:lnSpc>
                  <a:spcPct val="90000"/>
                </a:lnSpc>
                <a:spcBef>
                  <a:spcPct val="0"/>
                </a:spcBef>
                <a:spcAft>
                  <a:spcPct val="0"/>
                </a:spcAft>
                <a:defRPr/>
              </a:pPr>
              <a:r>
                <a:rPr lang="en-US" sz="1400" spc="-50" dirty="0">
                  <a:solidFill>
                    <a:schemeClr val="tx1"/>
                  </a:solidFill>
                </a:rPr>
                <a:t>UK South, West EU, South East Asia , Australia East, Japan East, Central India, North EU, East Asia</a:t>
              </a:r>
            </a:p>
          </p:txBody>
        </p:sp>
      </p:grpSp>
      <p:grpSp>
        <p:nvGrpSpPr>
          <p:cNvPr id="52" name="Group 51">
            <a:extLst>
              <a:ext uri="{FF2B5EF4-FFF2-40B4-BE49-F238E27FC236}">
                <a16:creationId xmlns:a16="http://schemas.microsoft.com/office/drawing/2014/main" id="{2B3A2564-BEA9-4937-A57F-AC89F5390375}"/>
              </a:ext>
            </a:extLst>
          </p:cNvPr>
          <p:cNvGrpSpPr/>
          <p:nvPr/>
        </p:nvGrpSpPr>
        <p:grpSpPr>
          <a:xfrm>
            <a:off x="9669562" y="1751905"/>
            <a:ext cx="1607394" cy="1998252"/>
            <a:chOff x="9973125" y="2772230"/>
            <a:chExt cx="1607394" cy="1998252"/>
          </a:xfrm>
        </p:grpSpPr>
        <p:sp>
          <p:nvSpPr>
            <p:cNvPr id="163" name="Arrow: Bent 162">
              <a:extLst>
                <a:ext uri="{FF2B5EF4-FFF2-40B4-BE49-F238E27FC236}">
                  <a16:creationId xmlns:a16="http://schemas.microsoft.com/office/drawing/2014/main" id="{3947E042-4E38-44C4-9B58-A0F9B438F4CB}"/>
                </a:ext>
              </a:extLst>
            </p:cNvPr>
            <p:cNvSpPr/>
            <p:nvPr/>
          </p:nvSpPr>
          <p:spPr bwMode="auto">
            <a:xfrm>
              <a:off x="9985000" y="2772230"/>
              <a:ext cx="1595519" cy="1563306"/>
            </a:xfrm>
            <a:prstGeom prst="bentArrow">
              <a:avLst>
                <a:gd name="adj1" fmla="val 0"/>
                <a:gd name="adj2" fmla="val 0"/>
                <a:gd name="adj3" fmla="val 25000"/>
                <a:gd name="adj4" fmla="val 710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400C9992-151D-4B30-A8A8-4120EB82DA18}"/>
                </a:ext>
              </a:extLst>
            </p:cNvPr>
            <p:cNvGrpSpPr/>
            <p:nvPr/>
          </p:nvGrpSpPr>
          <p:grpSpPr>
            <a:xfrm>
              <a:off x="9973125" y="3922403"/>
              <a:ext cx="851548" cy="848079"/>
              <a:chOff x="9753189" y="3922403"/>
              <a:chExt cx="851548" cy="848079"/>
            </a:xfrm>
          </p:grpSpPr>
          <p:sp>
            <p:nvSpPr>
              <p:cNvPr id="148" name="Oval 147">
                <a:extLst>
                  <a:ext uri="{FF2B5EF4-FFF2-40B4-BE49-F238E27FC236}">
                    <a16:creationId xmlns:a16="http://schemas.microsoft.com/office/drawing/2014/main" id="{5F99E4AB-02B9-457D-8432-025B927D3B0C}"/>
                  </a:ext>
                </a:extLst>
              </p:cNvPr>
              <p:cNvSpPr/>
              <p:nvPr/>
            </p:nvSpPr>
            <p:spPr bwMode="auto">
              <a:xfrm flipH="1" flipV="1">
                <a:off x="9764096"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56" name="Arc 155">
                <a:extLst>
                  <a:ext uri="{FF2B5EF4-FFF2-40B4-BE49-F238E27FC236}">
                    <a16:creationId xmlns:a16="http://schemas.microsoft.com/office/drawing/2014/main" id="{82A6A769-5E03-43D5-8D19-925566AD24A5}"/>
                  </a:ext>
                </a:extLst>
              </p:cNvPr>
              <p:cNvSpPr/>
              <p:nvPr/>
            </p:nvSpPr>
            <p:spPr bwMode="auto">
              <a:xfrm flipH="1" flipV="1">
                <a:off x="9753189"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35" name="Oval 134">
                <a:extLst>
                  <a:ext uri="{FF2B5EF4-FFF2-40B4-BE49-F238E27FC236}">
                    <a16:creationId xmlns:a16="http://schemas.microsoft.com/office/drawing/2014/main" id="{EB489463-41A0-441F-9F4A-8F9195BDD9B4}"/>
                  </a:ext>
                </a:extLst>
              </p:cNvPr>
              <p:cNvSpPr/>
              <p:nvPr/>
            </p:nvSpPr>
            <p:spPr bwMode="auto">
              <a:xfrm>
                <a:off x="9756658"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26" name="Arc 125">
                <a:extLst>
                  <a:ext uri="{FF2B5EF4-FFF2-40B4-BE49-F238E27FC236}">
                    <a16:creationId xmlns:a16="http://schemas.microsoft.com/office/drawing/2014/main" id="{E8C1E36F-41E7-4972-B941-D2A6F8AEFB83}"/>
                  </a:ext>
                </a:extLst>
              </p:cNvPr>
              <p:cNvSpPr/>
              <p:nvPr/>
            </p:nvSpPr>
            <p:spPr bwMode="auto">
              <a:xfrm>
                <a:off x="9753189"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cs typeface="Segoe UI" pitchFamily="34" charset="0"/>
                </a:endParaRPr>
              </a:p>
            </p:txBody>
          </p:sp>
          <p:sp>
            <p:nvSpPr>
              <p:cNvPr id="115" name="Oval 114">
                <a:extLst>
                  <a:ext uri="{FF2B5EF4-FFF2-40B4-BE49-F238E27FC236}">
                    <a16:creationId xmlns:a16="http://schemas.microsoft.com/office/drawing/2014/main" id="{78D46C10-ADDF-468F-903E-AB1D491FC90D}"/>
                  </a:ext>
                </a:extLst>
              </p:cNvPr>
              <p:cNvSpPr/>
              <p:nvPr/>
            </p:nvSpPr>
            <p:spPr bwMode="auto">
              <a:xfrm>
                <a:off x="9850397" y="4020339"/>
                <a:ext cx="652207" cy="652207"/>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742">
                  <a:lnSpc>
                    <a:spcPct val="90000"/>
                  </a:lnSpc>
                </a:pPr>
                <a:r>
                  <a:rPr lang="en-US" sz="1400" spc="-50" dirty="0">
                    <a:solidFill>
                      <a:schemeClr val="bg1"/>
                    </a:solidFill>
                    <a:latin typeface="+mj-lt"/>
                  </a:rPr>
                  <a:t>GA</a:t>
                </a:r>
                <a:br>
                  <a:rPr lang="en-US" sz="1400" spc="-50" dirty="0">
                    <a:solidFill>
                      <a:schemeClr val="bg1"/>
                    </a:solidFill>
                    <a:latin typeface="+mj-lt"/>
                  </a:rPr>
                </a:br>
                <a:r>
                  <a:rPr lang="en-US" sz="1400" spc="-50" dirty="0">
                    <a:solidFill>
                      <a:schemeClr val="bg1"/>
                    </a:solidFill>
                    <a:latin typeface="+mj-lt"/>
                  </a:rPr>
                  <a:t>+ 7m</a:t>
                </a:r>
              </a:p>
            </p:txBody>
          </p:sp>
        </p:grpSp>
        <p:sp>
          <p:nvSpPr>
            <p:cNvPr id="212" name="Rectangle 211">
              <a:extLst>
                <a:ext uri="{FF2B5EF4-FFF2-40B4-BE49-F238E27FC236}">
                  <a16:creationId xmlns:a16="http://schemas.microsoft.com/office/drawing/2014/main" id="{F99C3200-6786-42E1-A692-E537E122C953}"/>
                </a:ext>
              </a:extLst>
            </p:cNvPr>
            <p:cNvSpPr/>
            <p:nvPr/>
          </p:nvSpPr>
          <p:spPr bwMode="auto">
            <a:xfrm>
              <a:off x="9985000" y="2772230"/>
              <a:ext cx="1510748" cy="5130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rtl="0" eaLnBrk="1" fontAlgn="base" latinLnBrk="0" hangingPunct="1">
                <a:lnSpc>
                  <a:spcPct val="90000"/>
                </a:lnSpc>
                <a:spcBef>
                  <a:spcPct val="0"/>
                </a:spcBef>
                <a:spcAft>
                  <a:spcPct val="0"/>
                </a:spcAft>
                <a:buClrTx/>
                <a:buSzTx/>
                <a:buFontTx/>
                <a:buNone/>
                <a:tabLst/>
                <a:defRPr/>
              </a:pPr>
              <a:r>
                <a:rPr kumimoji="0" lang="en-US" sz="1400" i="0" u="none" strike="noStrike" kern="1200" cap="none" spc="-50" normalizeH="0" baseline="0" noProof="0" dirty="0">
                  <a:ln>
                    <a:noFill/>
                  </a:ln>
                  <a:solidFill>
                    <a:schemeClr val="tx1"/>
                  </a:solidFill>
                  <a:effectLst/>
                  <a:uLnTx/>
                  <a:uFillTx/>
                  <a:ea typeface="+mn-ea"/>
                  <a:cs typeface="+mn-cs"/>
                </a:rPr>
                <a:t>US Gov </a:t>
              </a:r>
            </a:p>
          </p:txBody>
        </p:sp>
      </p:grpSp>
      <p:grpSp>
        <p:nvGrpSpPr>
          <p:cNvPr id="26" name="Group 25">
            <a:extLst>
              <a:ext uri="{FF2B5EF4-FFF2-40B4-BE49-F238E27FC236}">
                <a16:creationId xmlns:a16="http://schemas.microsoft.com/office/drawing/2014/main" id="{D6445E58-8A69-4203-ABDE-09C417109429}"/>
              </a:ext>
            </a:extLst>
          </p:cNvPr>
          <p:cNvGrpSpPr/>
          <p:nvPr/>
        </p:nvGrpSpPr>
        <p:grpSpPr>
          <a:xfrm>
            <a:off x="447632" y="1751905"/>
            <a:ext cx="1603537" cy="1998252"/>
            <a:chOff x="447632" y="2772230"/>
            <a:chExt cx="1603537" cy="1998252"/>
          </a:xfrm>
        </p:grpSpPr>
        <p:sp>
          <p:nvSpPr>
            <p:cNvPr id="90" name="Arrow: Bent 89">
              <a:extLst>
                <a:ext uri="{FF2B5EF4-FFF2-40B4-BE49-F238E27FC236}">
                  <a16:creationId xmlns:a16="http://schemas.microsoft.com/office/drawing/2014/main" id="{0F657148-F0AE-4146-AB58-A2EEF94FFCC8}"/>
                </a:ext>
              </a:extLst>
            </p:cNvPr>
            <p:cNvSpPr/>
            <p:nvPr/>
          </p:nvSpPr>
          <p:spPr bwMode="auto">
            <a:xfrm>
              <a:off x="455650" y="2772230"/>
              <a:ext cx="1595519" cy="1563306"/>
            </a:xfrm>
            <a:prstGeom prst="bentArrow">
              <a:avLst>
                <a:gd name="adj1" fmla="val 0"/>
                <a:gd name="adj2" fmla="val 0"/>
                <a:gd name="adj3" fmla="val 25000"/>
                <a:gd name="adj4" fmla="val 7107"/>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22982827-DFC0-4BDC-8E8F-081889D46B23}"/>
                </a:ext>
              </a:extLst>
            </p:cNvPr>
            <p:cNvSpPr/>
            <p:nvPr/>
          </p:nvSpPr>
          <p:spPr bwMode="auto">
            <a:xfrm>
              <a:off x="455650" y="2772230"/>
              <a:ext cx="1510748" cy="5130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099" fontAlgn="base">
                <a:lnSpc>
                  <a:spcPct val="90000"/>
                </a:lnSpc>
                <a:spcBef>
                  <a:spcPct val="0"/>
                </a:spcBef>
                <a:spcAft>
                  <a:spcPct val="0"/>
                </a:spcAft>
                <a:defRPr/>
              </a:pPr>
              <a:r>
                <a:rPr lang="en-US" sz="1400" spc="-50" dirty="0">
                  <a:solidFill>
                    <a:schemeClr val="tx1"/>
                  </a:solidFill>
                </a:rPr>
                <a:t>Q1 CY 2019</a:t>
              </a:r>
            </a:p>
            <a:p>
              <a:pPr defTabSz="914099" fontAlgn="base">
                <a:lnSpc>
                  <a:spcPct val="90000"/>
                </a:lnSpc>
                <a:spcBef>
                  <a:spcPct val="0"/>
                </a:spcBef>
                <a:spcAft>
                  <a:spcPct val="0"/>
                </a:spcAft>
                <a:defRPr/>
              </a:pPr>
              <a:r>
                <a:rPr lang="en-US" sz="1400" spc="-50" dirty="0">
                  <a:solidFill>
                    <a:schemeClr val="tx1"/>
                  </a:solidFill>
                </a:rPr>
                <a:t>US: East2, Central</a:t>
              </a:r>
            </a:p>
          </p:txBody>
        </p:sp>
        <p:sp>
          <p:nvSpPr>
            <p:cNvPr id="92" name="Oval 91">
              <a:extLst>
                <a:ext uri="{FF2B5EF4-FFF2-40B4-BE49-F238E27FC236}">
                  <a16:creationId xmlns:a16="http://schemas.microsoft.com/office/drawing/2014/main" id="{20C46CA2-7C6F-4FCB-8E26-27C171358D81}"/>
                </a:ext>
              </a:extLst>
            </p:cNvPr>
            <p:cNvSpPr/>
            <p:nvPr/>
          </p:nvSpPr>
          <p:spPr bwMode="auto">
            <a:xfrm flipH="1" flipV="1">
              <a:off x="458539"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93" name="Arc 92">
              <a:extLst>
                <a:ext uri="{FF2B5EF4-FFF2-40B4-BE49-F238E27FC236}">
                  <a16:creationId xmlns:a16="http://schemas.microsoft.com/office/drawing/2014/main" id="{A8A13486-2123-4A13-A45B-64702F7B5767}"/>
                </a:ext>
              </a:extLst>
            </p:cNvPr>
            <p:cNvSpPr/>
            <p:nvPr/>
          </p:nvSpPr>
          <p:spPr bwMode="auto">
            <a:xfrm flipH="1" flipV="1">
              <a:off x="447632"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94" name="Oval 93">
              <a:extLst>
                <a:ext uri="{FF2B5EF4-FFF2-40B4-BE49-F238E27FC236}">
                  <a16:creationId xmlns:a16="http://schemas.microsoft.com/office/drawing/2014/main" id="{CF6BA7E4-AB73-413C-9FAC-42A14E8C2492}"/>
                </a:ext>
              </a:extLst>
            </p:cNvPr>
            <p:cNvSpPr/>
            <p:nvPr/>
          </p:nvSpPr>
          <p:spPr bwMode="auto">
            <a:xfrm>
              <a:off x="451101"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95" name="Arc 94">
              <a:extLst>
                <a:ext uri="{FF2B5EF4-FFF2-40B4-BE49-F238E27FC236}">
                  <a16:creationId xmlns:a16="http://schemas.microsoft.com/office/drawing/2014/main" id="{1CD40E24-8776-4E3D-86C9-2377CCC4575B}"/>
                </a:ext>
              </a:extLst>
            </p:cNvPr>
            <p:cNvSpPr/>
            <p:nvPr/>
          </p:nvSpPr>
          <p:spPr bwMode="auto">
            <a:xfrm>
              <a:off x="447632" y="3923131"/>
              <a:ext cx="846624" cy="846623"/>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96" name="Oval 95">
              <a:extLst>
                <a:ext uri="{FF2B5EF4-FFF2-40B4-BE49-F238E27FC236}">
                  <a16:creationId xmlns:a16="http://schemas.microsoft.com/office/drawing/2014/main" id="{2078D0D6-8DA6-4743-BCE3-C1518C5C9793}"/>
                </a:ext>
              </a:extLst>
            </p:cNvPr>
            <p:cNvSpPr/>
            <p:nvPr/>
          </p:nvSpPr>
          <p:spPr bwMode="auto">
            <a:xfrm>
              <a:off x="499601" y="3975101"/>
              <a:ext cx="742686" cy="742684"/>
            </a:xfrm>
            <a:prstGeom prst="ellipse">
              <a:avLst/>
            </a:prstGeom>
            <a:solidFill>
              <a:schemeClr val="accent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330">
                <a:lnSpc>
                  <a:spcPct val="85000"/>
                </a:lnSpc>
                <a:defRPr/>
              </a:pPr>
              <a:r>
                <a:rPr lang="en-US" sz="1400" dirty="0">
                  <a:solidFill>
                    <a:schemeClr val="bg1"/>
                  </a:solidFill>
                  <a:latin typeface="+mj-lt"/>
                  <a:cs typeface="Segoe UI Light" panose="020B0502040204020203" pitchFamily="34" charset="0"/>
                </a:rPr>
                <a:t>Public</a:t>
              </a:r>
              <a:br>
                <a:rPr lang="en-US" sz="1400" dirty="0">
                  <a:solidFill>
                    <a:schemeClr val="bg1"/>
                  </a:solidFill>
                  <a:latin typeface="+mj-lt"/>
                  <a:cs typeface="Segoe UI Light" panose="020B0502040204020203" pitchFamily="34" charset="0"/>
                </a:rPr>
              </a:br>
              <a:r>
                <a:rPr lang="en-US" sz="1400" dirty="0">
                  <a:solidFill>
                    <a:schemeClr val="bg1"/>
                  </a:solidFill>
                  <a:latin typeface="+mj-lt"/>
                  <a:cs typeface="Segoe UI Light" panose="020B0502040204020203" pitchFamily="34" charset="0"/>
                </a:rPr>
                <a:t>Preview</a:t>
              </a:r>
            </a:p>
          </p:txBody>
        </p:sp>
      </p:grpSp>
      <p:cxnSp>
        <p:nvCxnSpPr>
          <p:cNvPr id="142" name="Straight Arrow Connector 141">
            <a:extLst>
              <a:ext uri="{FF2B5EF4-FFF2-40B4-BE49-F238E27FC236}">
                <a16:creationId xmlns:a16="http://schemas.microsoft.com/office/drawing/2014/main" id="{AF76C482-66F2-4980-8245-1598C21353CD}"/>
              </a:ext>
            </a:extLst>
          </p:cNvPr>
          <p:cNvCxnSpPr>
            <a:cxnSpLocks/>
          </p:cNvCxnSpPr>
          <p:nvPr/>
        </p:nvCxnSpPr>
        <p:spPr>
          <a:xfrm>
            <a:off x="1293019" y="3322355"/>
            <a:ext cx="347662" cy="0"/>
          </a:xfrm>
          <a:prstGeom prst="straightConnector1">
            <a:avLst/>
          </a:prstGeom>
          <a:ln w="12700">
            <a:solidFill>
              <a:schemeClr val="accent2"/>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6ED7EA5-8015-4A97-A7AF-5E379EF8A6D6}"/>
              </a:ext>
            </a:extLst>
          </p:cNvPr>
          <p:cNvGrpSpPr/>
          <p:nvPr/>
        </p:nvGrpSpPr>
        <p:grpSpPr>
          <a:xfrm>
            <a:off x="771063" y="2902078"/>
            <a:ext cx="1718803" cy="1998243"/>
            <a:chOff x="771063" y="3922403"/>
            <a:chExt cx="1718803" cy="1998243"/>
          </a:xfrm>
        </p:grpSpPr>
        <p:sp>
          <p:nvSpPr>
            <p:cNvPr id="100" name="Arrow: Bent 99">
              <a:extLst>
                <a:ext uri="{FF2B5EF4-FFF2-40B4-BE49-F238E27FC236}">
                  <a16:creationId xmlns:a16="http://schemas.microsoft.com/office/drawing/2014/main" id="{25BAD25E-55C9-436A-8790-38F89427D61C}"/>
                </a:ext>
              </a:extLst>
            </p:cNvPr>
            <p:cNvSpPr/>
            <p:nvPr/>
          </p:nvSpPr>
          <p:spPr bwMode="auto">
            <a:xfrm flipH="1" flipV="1">
              <a:off x="882472" y="4357349"/>
              <a:ext cx="1595519" cy="1563297"/>
            </a:xfrm>
            <a:prstGeom prst="bentArrow">
              <a:avLst>
                <a:gd name="adj1" fmla="val 0"/>
                <a:gd name="adj2" fmla="val 0"/>
                <a:gd name="adj3" fmla="val 25000"/>
                <a:gd name="adj4" fmla="val 7107"/>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F808915C-31FD-44B7-A760-4EDFC7BCC2BE}"/>
                </a:ext>
              </a:extLst>
            </p:cNvPr>
            <p:cNvSpPr/>
            <p:nvPr/>
          </p:nvSpPr>
          <p:spPr bwMode="auto">
            <a:xfrm flipH="1" flipV="1">
              <a:off x="1649225" y="3934038"/>
              <a:ext cx="824810" cy="82481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103" name="Arc 102">
              <a:extLst>
                <a:ext uri="{FF2B5EF4-FFF2-40B4-BE49-F238E27FC236}">
                  <a16:creationId xmlns:a16="http://schemas.microsoft.com/office/drawing/2014/main" id="{B891022C-89FF-45EA-83AB-AF8F06A8667E}"/>
                </a:ext>
              </a:extLst>
            </p:cNvPr>
            <p:cNvSpPr/>
            <p:nvPr/>
          </p:nvSpPr>
          <p:spPr bwMode="auto">
            <a:xfrm flipH="1" flipV="1">
              <a:off x="1638319"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104" name="Oval 103">
              <a:extLst>
                <a:ext uri="{FF2B5EF4-FFF2-40B4-BE49-F238E27FC236}">
                  <a16:creationId xmlns:a16="http://schemas.microsoft.com/office/drawing/2014/main" id="{73638748-0E21-4970-B1C0-FDFCE8E30303}"/>
                </a:ext>
              </a:extLst>
            </p:cNvPr>
            <p:cNvSpPr/>
            <p:nvPr/>
          </p:nvSpPr>
          <p:spPr bwMode="auto">
            <a:xfrm>
              <a:off x="1641787" y="3922403"/>
              <a:ext cx="848079" cy="848079"/>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105" name="Arc 104">
              <a:extLst>
                <a:ext uri="{FF2B5EF4-FFF2-40B4-BE49-F238E27FC236}">
                  <a16:creationId xmlns:a16="http://schemas.microsoft.com/office/drawing/2014/main" id="{E1313485-B793-429F-ACCD-591215C46039}"/>
                </a:ext>
              </a:extLst>
            </p:cNvPr>
            <p:cNvSpPr/>
            <p:nvPr/>
          </p:nvSpPr>
          <p:spPr bwMode="auto">
            <a:xfrm>
              <a:off x="1638319" y="3923131"/>
              <a:ext cx="846624" cy="846624"/>
            </a:xfrm>
            <a:prstGeom prst="arc">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800" dirty="0" err="1">
                <a:gradFill>
                  <a:gsLst>
                    <a:gs pos="0">
                      <a:srgbClr val="FFFFFF"/>
                    </a:gs>
                    <a:gs pos="100000">
                      <a:srgbClr val="FFFFFF"/>
                    </a:gs>
                  </a:gsLst>
                  <a:lin ang="5400000" scaled="0"/>
                </a:gradFill>
                <a:cs typeface="Segoe UI" pitchFamily="34" charset="0"/>
              </a:endParaRPr>
            </a:p>
          </p:txBody>
        </p:sp>
        <p:sp>
          <p:nvSpPr>
            <p:cNvPr id="106" name="Oval 105">
              <a:extLst>
                <a:ext uri="{FF2B5EF4-FFF2-40B4-BE49-F238E27FC236}">
                  <a16:creationId xmlns:a16="http://schemas.microsoft.com/office/drawing/2014/main" id="{8C3CA0DF-131C-40E4-8A58-6A177F9EAF62}"/>
                </a:ext>
              </a:extLst>
            </p:cNvPr>
            <p:cNvSpPr/>
            <p:nvPr/>
          </p:nvSpPr>
          <p:spPr bwMode="auto">
            <a:xfrm>
              <a:off x="1690288" y="3975101"/>
              <a:ext cx="742686" cy="742684"/>
            </a:xfrm>
            <a:prstGeom prst="ellipse">
              <a:avLst/>
            </a:prstGeom>
            <a:solidFill>
              <a:schemeClr val="accent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lvl="0" algn="ctr" defTabSz="932330">
                <a:lnSpc>
                  <a:spcPct val="85000"/>
                </a:lnSpc>
                <a:defRPr/>
              </a:pPr>
              <a:r>
                <a:rPr lang="en-US" sz="1400">
                  <a:solidFill>
                    <a:schemeClr val="bg1"/>
                  </a:solidFill>
                  <a:latin typeface="+mj-lt"/>
                  <a:cs typeface="Segoe UI Light" panose="020B0502040204020203" pitchFamily="34" charset="0"/>
                </a:rPr>
                <a:t>WVD</a:t>
              </a:r>
              <a:br>
                <a:rPr lang="en-US" sz="1400">
                  <a:solidFill>
                    <a:schemeClr val="bg1"/>
                  </a:solidFill>
                  <a:latin typeface="+mj-lt"/>
                  <a:cs typeface="Segoe UI Light" panose="020B0502040204020203" pitchFamily="34" charset="0"/>
                </a:rPr>
              </a:br>
              <a:r>
                <a:rPr lang="en-US" sz="1400">
                  <a:solidFill>
                    <a:schemeClr val="bg1"/>
                  </a:solidFill>
                  <a:latin typeface="+mj-lt"/>
                  <a:cs typeface="Segoe UI Light" panose="020B0502040204020203" pitchFamily="34" charset="0"/>
                </a:rPr>
                <a:t>GA</a:t>
              </a:r>
              <a:endParaRPr lang="en-US" sz="1400" dirty="0">
                <a:solidFill>
                  <a:schemeClr val="bg1"/>
                </a:solidFill>
                <a:latin typeface="+mj-lt"/>
                <a:cs typeface="Segoe UI Light" panose="020B0502040204020203" pitchFamily="34" charset="0"/>
              </a:endParaRPr>
            </a:p>
          </p:txBody>
        </p:sp>
        <p:sp>
          <p:nvSpPr>
            <p:cNvPr id="107" name="Rectangle 106">
              <a:extLst>
                <a:ext uri="{FF2B5EF4-FFF2-40B4-BE49-F238E27FC236}">
                  <a16:creationId xmlns:a16="http://schemas.microsoft.com/office/drawing/2014/main" id="{9ADBE1B2-6965-4486-94B2-4E66EE0C2794}"/>
                </a:ext>
              </a:extLst>
            </p:cNvPr>
            <p:cNvSpPr/>
            <p:nvPr/>
          </p:nvSpPr>
          <p:spPr bwMode="auto">
            <a:xfrm>
              <a:off x="971088" y="5417241"/>
              <a:ext cx="1510748" cy="50340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r" defTabSz="914099" fontAlgn="base">
                <a:lnSpc>
                  <a:spcPct val="90000"/>
                </a:lnSpc>
                <a:spcBef>
                  <a:spcPct val="0"/>
                </a:spcBef>
                <a:spcAft>
                  <a:spcPct val="0"/>
                </a:spcAft>
                <a:defRPr/>
              </a:pPr>
              <a:r>
                <a:rPr lang="en-US" sz="1400" spc="-50" dirty="0">
                  <a:solidFill>
                    <a:schemeClr val="tx1"/>
                  </a:solidFill>
                </a:rPr>
                <a:t>Generally Available</a:t>
              </a:r>
            </a:p>
          </p:txBody>
        </p:sp>
        <p:sp>
          <p:nvSpPr>
            <p:cNvPr id="144" name="Rectangle 143">
              <a:extLst>
                <a:ext uri="{FF2B5EF4-FFF2-40B4-BE49-F238E27FC236}">
                  <a16:creationId xmlns:a16="http://schemas.microsoft.com/office/drawing/2014/main" id="{33252CB9-FFAB-43D4-9333-06C8ECCF4B4D}"/>
                </a:ext>
              </a:extLst>
            </p:cNvPr>
            <p:cNvSpPr/>
            <p:nvPr/>
          </p:nvSpPr>
          <p:spPr bwMode="auto">
            <a:xfrm>
              <a:off x="771063" y="5000625"/>
              <a:ext cx="1510748" cy="37709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r" defTabSz="914099" fontAlgn="base">
                <a:lnSpc>
                  <a:spcPct val="90000"/>
                </a:lnSpc>
                <a:spcBef>
                  <a:spcPct val="0"/>
                </a:spcBef>
                <a:spcAft>
                  <a:spcPct val="0"/>
                </a:spcAft>
                <a:defRPr/>
              </a:pPr>
              <a:r>
                <a:rPr lang="en-US" sz="1400" spc="-50" dirty="0">
                  <a:solidFill>
                    <a:schemeClr val="tx1"/>
                  </a:solidFill>
                </a:rPr>
                <a:t>2019</a:t>
              </a:r>
            </a:p>
          </p:txBody>
        </p:sp>
      </p:grpSp>
      <p:sp>
        <p:nvSpPr>
          <p:cNvPr id="99" name="TextBox 98">
            <a:extLst>
              <a:ext uri="{FF2B5EF4-FFF2-40B4-BE49-F238E27FC236}">
                <a16:creationId xmlns:a16="http://schemas.microsoft.com/office/drawing/2014/main" id="{CD4E91AC-88D6-49BE-97C6-C0555262DB45}"/>
              </a:ext>
            </a:extLst>
          </p:cNvPr>
          <p:cNvSpPr txBox="1"/>
          <p:nvPr/>
        </p:nvSpPr>
        <p:spPr>
          <a:xfrm>
            <a:off x="216976" y="5595067"/>
            <a:ext cx="12218616" cy="954107"/>
          </a:xfrm>
          <a:prstGeom prst="rect">
            <a:avLst/>
          </a:prstGeom>
          <a:noFill/>
        </p:spPr>
        <p:txBody>
          <a:bodyPr wrap="square" rtlCol="0" anchor="t">
            <a:spAutoFit/>
          </a:bodyPr>
          <a:lstStyle/>
          <a:p>
            <a:r>
              <a:rPr lang="en-US" sz="1400" i="1" dirty="0"/>
              <a:t>WVD service is deployed as per the schedule above but If customers are OK with network traffic flowing outside of country borders – depending on performance/latency – the service can be used earlier than what the timeline shows.</a:t>
            </a:r>
          </a:p>
          <a:p>
            <a:endParaRPr lang="en-US" sz="1400" i="1" dirty="0"/>
          </a:p>
          <a:p>
            <a:r>
              <a:rPr lang="en-US" sz="1400" i="1" dirty="0"/>
              <a:t>To provide users with good experience, the RTT latency from the client's network to region in which host pools have been deployed should be less than 150ms</a:t>
            </a:r>
          </a:p>
        </p:txBody>
      </p:sp>
    </p:spTree>
    <p:extLst>
      <p:ext uri="{BB962C8B-B14F-4D97-AF65-F5344CB8AC3E}">
        <p14:creationId xmlns:p14="http://schemas.microsoft.com/office/powerpoint/2010/main" val="3460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2"/>
                                        </p:tgtEl>
                                        <p:attrNameLst>
                                          <p:attrName>style.visibility</p:attrName>
                                        </p:attrNameLst>
                                      </p:cBhvr>
                                      <p:to>
                                        <p:strVal val="visible"/>
                                      </p:to>
                                    </p:set>
                                    <p:animEffect transition="in" filter="wipe(left)">
                                      <p:cBhvr>
                                        <p:cTn id="15" dur="500"/>
                                        <p:tgtEl>
                                          <p:spTgt spid="14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up)">
                                      <p:cBhvr>
                                        <p:cTn id="35" dur="500"/>
                                        <p:tgtEl>
                                          <p:spTgt spid="48"/>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up)">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809DB0B-4B95-4AE5-AA60-1506B964C36F}"/>
              </a:ext>
            </a:extLst>
          </p:cNvPr>
          <p:cNvGraphicFramePr>
            <a:graphicFrameLocks noChangeAspect="1"/>
          </p:cNvGraphicFramePr>
          <p:nvPr>
            <p:custDataLst>
              <p:tags r:id="rId2"/>
            </p:custDataLst>
            <p:extLst>
              <p:ext uri="{D42A27DB-BD31-4B8C-83A1-F6EECF244321}">
                <p14:modId xmlns:p14="http://schemas.microsoft.com/office/powerpoint/2010/main" val="477846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39"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809DB0B-4B95-4AE5-AA60-1506B964C36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9D92115-5B55-4237-9DF1-9AA19DAED74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Pre-requisites to using Windows Virtual Desktop</a:t>
            </a:r>
          </a:p>
        </p:txBody>
      </p:sp>
    </p:spTree>
    <p:extLst>
      <p:ext uri="{BB962C8B-B14F-4D97-AF65-F5344CB8AC3E}">
        <p14:creationId xmlns:p14="http://schemas.microsoft.com/office/powerpoint/2010/main" val="37551774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9934D0E3-60BF-4837-99AF-A8F045F05F18}"/>
              </a:ext>
            </a:extLst>
          </p:cNvPr>
          <p:cNvGraphicFramePr>
            <a:graphicFrameLocks noChangeAspect="1"/>
          </p:cNvGraphicFramePr>
          <p:nvPr>
            <p:custDataLst>
              <p:tags r:id="rId2"/>
            </p:custDataLst>
            <p:extLst>
              <p:ext uri="{D42A27DB-BD31-4B8C-83A1-F6EECF244321}">
                <p14:modId xmlns:p14="http://schemas.microsoft.com/office/powerpoint/2010/main" val="3500921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3" name="think-cell Slide" r:id="rId6" imgW="425" imgH="424" progId="TCLayout.ActiveDocument.1">
                  <p:embed/>
                </p:oleObj>
              </mc:Choice>
              <mc:Fallback>
                <p:oleObj name="think-cell Slide" r:id="rId6" imgW="425" imgH="424" progId="TCLayout.ActiveDocument.1">
                  <p:embed/>
                  <p:pic>
                    <p:nvPicPr>
                      <p:cNvPr id="13" name="Object 12" hidden="1">
                        <a:extLst>
                          <a:ext uri="{FF2B5EF4-FFF2-40B4-BE49-F238E27FC236}">
                            <a16:creationId xmlns:a16="http://schemas.microsoft.com/office/drawing/2014/main" id="{9934D0E3-60BF-4837-99AF-A8F045F05F1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7FFB2AA9-60E3-4BDA-81B3-A31BA739E646}"/>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cxnSp>
        <p:nvCxnSpPr>
          <p:cNvPr id="102" name="Straight Connector 101">
            <a:extLst>
              <a:ext uri="{FF2B5EF4-FFF2-40B4-BE49-F238E27FC236}">
                <a16:creationId xmlns:a16="http://schemas.microsoft.com/office/drawing/2014/main" id="{CD5704A5-FA79-4B40-883B-EAC46B26B9B0}"/>
              </a:ext>
            </a:extLst>
          </p:cNvPr>
          <p:cNvCxnSpPr>
            <a:cxnSpLocks/>
          </p:cNvCxnSpPr>
          <p:nvPr/>
        </p:nvCxnSpPr>
        <p:spPr>
          <a:xfrm flipH="1">
            <a:off x="3221912" y="3787315"/>
            <a:ext cx="3722" cy="2828966"/>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181AE32-D851-4EE1-9715-46929D96075C}"/>
              </a:ext>
            </a:extLst>
          </p:cNvPr>
          <p:cNvCxnSpPr>
            <a:cxnSpLocks/>
          </p:cNvCxnSpPr>
          <p:nvPr/>
        </p:nvCxnSpPr>
        <p:spPr>
          <a:xfrm flipH="1">
            <a:off x="7505104" y="3787313"/>
            <a:ext cx="0" cy="270534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A67E86D2-19C1-4881-A6B6-582374490AF2}"/>
              </a:ext>
            </a:extLst>
          </p:cNvPr>
          <p:cNvSpPr/>
          <p:nvPr/>
        </p:nvSpPr>
        <p:spPr bwMode="auto">
          <a:xfrm>
            <a:off x="3488183" y="4038600"/>
            <a:ext cx="3755381" cy="260168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1428">
              <a:solidFill>
                <a:srgbClr val="505050"/>
              </a:solidFill>
              <a:latin typeface="Segoe Pro Semibold" panose="020B0702040504020203" pitchFamily="34" charset="0"/>
              <a:cs typeface="Segoe UI Light"/>
            </a:endParaRPr>
          </a:p>
        </p:txBody>
      </p:sp>
      <p:sp>
        <p:nvSpPr>
          <p:cNvPr id="225" name="Rectangle 224">
            <a:extLst>
              <a:ext uri="{FF2B5EF4-FFF2-40B4-BE49-F238E27FC236}">
                <a16:creationId xmlns:a16="http://schemas.microsoft.com/office/drawing/2014/main" id="{16D94891-961D-494E-87A7-A4830108E0D1}"/>
              </a:ext>
            </a:extLst>
          </p:cNvPr>
          <p:cNvSpPr/>
          <p:nvPr/>
        </p:nvSpPr>
        <p:spPr bwMode="auto">
          <a:xfrm>
            <a:off x="7790087" y="3816699"/>
            <a:ext cx="4252793" cy="2401557"/>
          </a:xfrm>
          <a:prstGeom prst="rect">
            <a:avLst/>
          </a:prstGeom>
          <a:solidFill>
            <a:schemeClr val="bg1">
              <a:lumMod val="85000"/>
            </a:schemeClr>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1428">
              <a:solidFill>
                <a:srgbClr val="505050"/>
              </a:solidFill>
              <a:latin typeface="Segoe Pro Semibold" panose="020B0702040504020203" pitchFamily="34" charset="0"/>
              <a:cs typeface="Segoe UI Light"/>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a:t>Azure AD Authentication</a:t>
            </a:r>
          </a:p>
        </p:txBody>
      </p:sp>
      <p:sp>
        <p:nvSpPr>
          <p:cNvPr id="103" name="Arrow: Bent 102">
            <a:extLst>
              <a:ext uri="{FF2B5EF4-FFF2-40B4-BE49-F238E27FC236}">
                <a16:creationId xmlns:a16="http://schemas.microsoft.com/office/drawing/2014/main" id="{5FD7D3A1-4AAD-4641-9C9E-3EB1426BB6DB}"/>
              </a:ext>
            </a:extLst>
          </p:cNvPr>
          <p:cNvSpPr/>
          <p:nvPr/>
        </p:nvSpPr>
        <p:spPr bwMode="auto">
          <a:xfrm flipH="1">
            <a:off x="0" y="1355891"/>
            <a:ext cx="711200" cy="1282158"/>
          </a:xfrm>
          <a:prstGeom prst="bentArrow">
            <a:avLst>
              <a:gd name="adj1" fmla="val 0"/>
              <a:gd name="adj2" fmla="val 0"/>
              <a:gd name="adj3" fmla="val 0"/>
              <a:gd name="adj4" fmla="val 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1F78ED25-3BF6-404F-A7FE-F2EBA2282CC9}"/>
              </a:ext>
            </a:extLst>
          </p:cNvPr>
          <p:cNvSpPr/>
          <p:nvPr/>
        </p:nvSpPr>
        <p:spPr bwMode="auto">
          <a:xfrm>
            <a:off x="660005" y="1649496"/>
            <a:ext cx="118608" cy="11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B41675C-25E0-4A9D-8AD8-16F8696D8408}"/>
              </a:ext>
            </a:extLst>
          </p:cNvPr>
          <p:cNvSpPr/>
          <p:nvPr/>
        </p:nvSpPr>
        <p:spPr>
          <a:xfrm>
            <a:off x="897572" y="1551834"/>
            <a:ext cx="11192828" cy="313932"/>
          </a:xfrm>
          <a:prstGeom prst="rect">
            <a:avLst/>
          </a:prstGeom>
        </p:spPr>
        <p:txBody>
          <a:bodyPr wrap="square">
            <a:spAutoFit/>
          </a:bodyPr>
          <a:lstStyle/>
          <a:p>
            <a:pPr defTabSz="932563">
              <a:lnSpc>
                <a:spcPct val="90000"/>
              </a:lnSpc>
              <a:spcAft>
                <a:spcPts val="1224"/>
              </a:spcAft>
              <a:defRPr/>
            </a:pPr>
            <a:r>
              <a:rPr lang="en-US" sz="1600" dirty="0">
                <a:latin typeface="Segoe UI "/>
              </a:rPr>
              <a:t>Clients authenticate with Azure Active Directory (Azure AD) identities</a:t>
            </a:r>
          </a:p>
        </p:txBody>
      </p:sp>
      <p:sp>
        <p:nvSpPr>
          <p:cNvPr id="106" name="Oval 105">
            <a:extLst>
              <a:ext uri="{FF2B5EF4-FFF2-40B4-BE49-F238E27FC236}">
                <a16:creationId xmlns:a16="http://schemas.microsoft.com/office/drawing/2014/main" id="{AFFCA3AC-29A1-4C4B-A15C-BA03135A6835}"/>
              </a:ext>
            </a:extLst>
          </p:cNvPr>
          <p:cNvSpPr/>
          <p:nvPr/>
        </p:nvSpPr>
        <p:spPr bwMode="auto">
          <a:xfrm>
            <a:off x="660005" y="2132240"/>
            <a:ext cx="118608" cy="11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6BB9DD71-4898-4D17-B794-84C8F6B10DFC}"/>
              </a:ext>
            </a:extLst>
          </p:cNvPr>
          <p:cNvSpPr/>
          <p:nvPr/>
        </p:nvSpPr>
        <p:spPr>
          <a:xfrm>
            <a:off x="897572" y="2034578"/>
            <a:ext cx="11192828" cy="313932"/>
          </a:xfrm>
          <a:prstGeom prst="rect">
            <a:avLst/>
          </a:prstGeom>
        </p:spPr>
        <p:txBody>
          <a:bodyPr wrap="square" anchor="ctr">
            <a:spAutoFit/>
          </a:bodyPr>
          <a:lstStyle/>
          <a:p>
            <a:pPr defTabSz="932563">
              <a:lnSpc>
                <a:spcPct val="90000"/>
              </a:lnSpc>
              <a:spcAft>
                <a:spcPts val="1224"/>
              </a:spcAft>
              <a:defRPr/>
            </a:pPr>
            <a:r>
              <a:rPr lang="en-US" sz="1600" dirty="0">
                <a:latin typeface="Segoe UI "/>
              </a:rPr>
              <a:t>Azure AD allows usage of Conditional Access and Multi-factor Authentication</a:t>
            </a:r>
          </a:p>
        </p:txBody>
      </p:sp>
      <p:sp>
        <p:nvSpPr>
          <p:cNvPr id="108" name="Oval 107">
            <a:extLst>
              <a:ext uri="{FF2B5EF4-FFF2-40B4-BE49-F238E27FC236}">
                <a16:creationId xmlns:a16="http://schemas.microsoft.com/office/drawing/2014/main" id="{6EFB1CDA-D8B6-46C7-A3FA-B9E6427FE2D8}"/>
              </a:ext>
            </a:extLst>
          </p:cNvPr>
          <p:cNvSpPr/>
          <p:nvPr/>
        </p:nvSpPr>
        <p:spPr bwMode="auto">
          <a:xfrm>
            <a:off x="660005" y="2614985"/>
            <a:ext cx="118608" cy="11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19E263D9-C516-4878-B58A-D2365FADEFC0}"/>
              </a:ext>
            </a:extLst>
          </p:cNvPr>
          <p:cNvSpPr/>
          <p:nvPr/>
        </p:nvSpPr>
        <p:spPr>
          <a:xfrm>
            <a:off x="897572" y="2517323"/>
            <a:ext cx="11192828" cy="313932"/>
          </a:xfrm>
          <a:prstGeom prst="rect">
            <a:avLst/>
          </a:prstGeom>
        </p:spPr>
        <p:txBody>
          <a:bodyPr wrap="square" anchor="ctr">
            <a:spAutoFit/>
          </a:bodyPr>
          <a:lstStyle/>
          <a:p>
            <a:pPr defTabSz="932563">
              <a:lnSpc>
                <a:spcPct val="90000"/>
              </a:lnSpc>
              <a:spcAft>
                <a:spcPts val="1224"/>
              </a:spcAft>
              <a:defRPr/>
            </a:pPr>
            <a:r>
              <a:rPr lang="en-US" sz="1600" dirty="0">
                <a:latin typeface="Segoe UI "/>
              </a:rPr>
              <a:t>Windows VMs are AD domain-joined for optimal app compatibility</a:t>
            </a:r>
          </a:p>
        </p:txBody>
      </p:sp>
      <p:sp>
        <p:nvSpPr>
          <p:cNvPr id="9" name="Rectangle 8">
            <a:extLst>
              <a:ext uri="{FF2B5EF4-FFF2-40B4-BE49-F238E27FC236}">
                <a16:creationId xmlns:a16="http://schemas.microsoft.com/office/drawing/2014/main" id="{F56155CD-B2EC-4C21-9131-ACD7F97208AD}"/>
              </a:ext>
            </a:extLst>
          </p:cNvPr>
          <p:cNvSpPr/>
          <p:nvPr/>
        </p:nvSpPr>
        <p:spPr bwMode="auto">
          <a:xfrm>
            <a:off x="769088" y="3052510"/>
            <a:ext cx="2317012" cy="620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r>
              <a:rPr lang="en-US" sz="1600" dirty="0">
                <a:solidFill>
                  <a:schemeClr val="accent1"/>
                </a:solidFill>
                <a:latin typeface="+mj-lt"/>
                <a:cs typeface="Segoe UI Light"/>
              </a:rPr>
              <a:t> RD clients</a:t>
            </a:r>
          </a:p>
          <a:p>
            <a:pPr algn="ctr" defTabSz="878223">
              <a:lnSpc>
                <a:spcPct val="90000"/>
              </a:lnSpc>
              <a:defRPr/>
            </a:pPr>
            <a:r>
              <a:rPr lang="en-US" sz="1600" dirty="0">
                <a:solidFill>
                  <a:schemeClr val="accent1"/>
                </a:solidFill>
                <a:latin typeface="+mj-lt"/>
                <a:cs typeface="Segoe UI Light"/>
              </a:rPr>
              <a:t>Customer – managed</a:t>
            </a:r>
          </a:p>
        </p:txBody>
      </p:sp>
      <p:sp>
        <p:nvSpPr>
          <p:cNvPr id="119" name="Rectangle 118">
            <a:extLst>
              <a:ext uri="{FF2B5EF4-FFF2-40B4-BE49-F238E27FC236}">
                <a16:creationId xmlns:a16="http://schemas.microsoft.com/office/drawing/2014/main" id="{00C73C07-3B38-446E-93E7-C8F3A93E0571}"/>
              </a:ext>
            </a:extLst>
          </p:cNvPr>
          <p:cNvSpPr/>
          <p:nvPr/>
        </p:nvSpPr>
        <p:spPr bwMode="auto">
          <a:xfrm>
            <a:off x="3488183" y="3052510"/>
            <a:ext cx="3808385" cy="620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r>
              <a:rPr lang="en-US" sz="1600" dirty="0">
                <a:solidFill>
                  <a:schemeClr val="accent1"/>
                </a:solidFill>
                <a:latin typeface="+mj-lt"/>
                <a:cs typeface="Segoe UI Light"/>
              </a:rPr>
              <a:t>Windows Virtual Desktop </a:t>
            </a:r>
            <a:br>
              <a:rPr lang="en-US" sz="1600" dirty="0">
                <a:solidFill>
                  <a:schemeClr val="accent1"/>
                </a:solidFill>
                <a:latin typeface="+mj-lt"/>
                <a:cs typeface="Segoe UI Light"/>
              </a:rPr>
            </a:br>
            <a:r>
              <a:rPr lang="en-US" sz="1600" dirty="0">
                <a:solidFill>
                  <a:schemeClr val="accent1"/>
                </a:solidFill>
                <a:latin typeface="+mj-lt"/>
                <a:cs typeface="Segoe UI Light"/>
              </a:rPr>
              <a:t>Microsoft – managed Azure services</a:t>
            </a:r>
          </a:p>
        </p:txBody>
      </p:sp>
      <p:sp>
        <p:nvSpPr>
          <p:cNvPr id="122" name="Rectangle 121">
            <a:extLst>
              <a:ext uri="{FF2B5EF4-FFF2-40B4-BE49-F238E27FC236}">
                <a16:creationId xmlns:a16="http://schemas.microsoft.com/office/drawing/2014/main" id="{7F6E97DE-6F28-43C0-94FE-E5C934F11C69}"/>
              </a:ext>
            </a:extLst>
          </p:cNvPr>
          <p:cNvSpPr/>
          <p:nvPr/>
        </p:nvSpPr>
        <p:spPr bwMode="auto">
          <a:xfrm>
            <a:off x="7790087" y="3052510"/>
            <a:ext cx="4252793" cy="620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r>
              <a:rPr lang="en-US" sz="1600" dirty="0">
                <a:solidFill>
                  <a:schemeClr val="accent1"/>
                </a:solidFill>
                <a:latin typeface="+mj-lt"/>
                <a:cs typeface="Segoe UI Light"/>
              </a:rPr>
              <a:t>Customer – managed</a:t>
            </a:r>
            <a:br>
              <a:rPr lang="en-US" sz="1600" dirty="0">
                <a:solidFill>
                  <a:schemeClr val="accent1"/>
                </a:solidFill>
                <a:latin typeface="+mj-lt"/>
                <a:cs typeface="Segoe UI Light"/>
              </a:rPr>
            </a:br>
            <a:r>
              <a:rPr lang="en-US" sz="1600" dirty="0">
                <a:solidFill>
                  <a:schemeClr val="accent1"/>
                </a:solidFill>
                <a:latin typeface="+mj-lt"/>
                <a:cs typeface="Segoe UI Light"/>
              </a:rPr>
              <a:t>Azure VMs &amp; services</a:t>
            </a:r>
          </a:p>
        </p:txBody>
      </p:sp>
      <p:sp>
        <p:nvSpPr>
          <p:cNvPr id="124" name="Rectangle 123">
            <a:extLst>
              <a:ext uri="{FF2B5EF4-FFF2-40B4-BE49-F238E27FC236}">
                <a16:creationId xmlns:a16="http://schemas.microsoft.com/office/drawing/2014/main" id="{1C399124-3AA1-466F-AB91-6DEBB9343A22}"/>
              </a:ext>
            </a:extLst>
          </p:cNvPr>
          <p:cNvSpPr/>
          <p:nvPr/>
        </p:nvSpPr>
        <p:spPr bwMode="auto">
          <a:xfrm>
            <a:off x="723900" y="3014820"/>
            <a:ext cx="2362200" cy="3716180"/>
          </a:xfrm>
          <a:custGeom>
            <a:avLst/>
            <a:gdLst>
              <a:gd name="connsiteX0" fmla="*/ 0 w 2721872"/>
              <a:gd name="connsiteY0" fmla="*/ 0 h 620860"/>
              <a:gd name="connsiteX1" fmla="*/ 2721872 w 2721872"/>
              <a:gd name="connsiteY1" fmla="*/ 0 h 620860"/>
              <a:gd name="connsiteX2" fmla="*/ 2721872 w 2721872"/>
              <a:gd name="connsiteY2" fmla="*/ 620860 h 620860"/>
              <a:gd name="connsiteX3" fmla="*/ 0 w 2721872"/>
              <a:gd name="connsiteY3" fmla="*/ 620860 h 620860"/>
              <a:gd name="connsiteX4" fmla="*/ 0 w 2721872"/>
              <a:gd name="connsiteY4" fmla="*/ 0 h 620860"/>
              <a:gd name="connsiteX0" fmla="*/ 2721872 w 2813312"/>
              <a:gd name="connsiteY0" fmla="*/ 620860 h 712300"/>
              <a:gd name="connsiteX1" fmla="*/ 0 w 2813312"/>
              <a:gd name="connsiteY1" fmla="*/ 620860 h 712300"/>
              <a:gd name="connsiteX2" fmla="*/ 0 w 2813312"/>
              <a:gd name="connsiteY2" fmla="*/ 0 h 712300"/>
              <a:gd name="connsiteX3" fmla="*/ 2721872 w 2813312"/>
              <a:gd name="connsiteY3" fmla="*/ 0 h 712300"/>
              <a:gd name="connsiteX4" fmla="*/ 2813312 w 2813312"/>
              <a:gd name="connsiteY4" fmla="*/ 712300 h 712300"/>
              <a:gd name="connsiteX0" fmla="*/ 2721872 w 2721872"/>
              <a:gd name="connsiteY0" fmla="*/ 620860 h 620860"/>
              <a:gd name="connsiteX1" fmla="*/ 0 w 2721872"/>
              <a:gd name="connsiteY1" fmla="*/ 620860 h 620860"/>
              <a:gd name="connsiteX2" fmla="*/ 0 w 2721872"/>
              <a:gd name="connsiteY2" fmla="*/ 0 h 620860"/>
              <a:gd name="connsiteX3" fmla="*/ 2721872 w 2721872"/>
              <a:gd name="connsiteY3" fmla="*/ 0 h 620860"/>
              <a:gd name="connsiteX0" fmla="*/ 0 w 2721872"/>
              <a:gd name="connsiteY0" fmla="*/ 620860 h 620860"/>
              <a:gd name="connsiteX1" fmla="*/ 0 w 2721872"/>
              <a:gd name="connsiteY1" fmla="*/ 0 h 620860"/>
              <a:gd name="connsiteX2" fmla="*/ 2721872 w 2721872"/>
              <a:gd name="connsiteY2" fmla="*/ 0 h 620860"/>
            </a:gdLst>
            <a:ahLst/>
            <a:cxnLst>
              <a:cxn ang="0">
                <a:pos x="connsiteX0" y="connsiteY0"/>
              </a:cxn>
              <a:cxn ang="0">
                <a:pos x="connsiteX1" y="connsiteY1"/>
              </a:cxn>
              <a:cxn ang="0">
                <a:pos x="connsiteX2" y="connsiteY2"/>
              </a:cxn>
            </a:cxnLst>
            <a:rect l="l" t="t" r="r" b="b"/>
            <a:pathLst>
              <a:path w="2721872" h="620860">
                <a:moveTo>
                  <a:pt x="0" y="620860"/>
                </a:moveTo>
                <a:lnTo>
                  <a:pt x="0" y="0"/>
                </a:lnTo>
                <a:lnTo>
                  <a:pt x="2721872" y="0"/>
                </a:lnTo>
              </a:path>
            </a:pathLst>
          </a:custGeom>
          <a:noFill/>
          <a:ln w="6350">
            <a:solidFill>
              <a:schemeClr val="bg1">
                <a:lumMod val="75000"/>
              </a:schemeClr>
            </a:solidFill>
            <a:headEnd type="diamond"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endParaRPr lang="en-US" sz="1600" dirty="0">
              <a:solidFill>
                <a:schemeClr val="accent1"/>
              </a:solidFill>
              <a:latin typeface="+mj-lt"/>
              <a:cs typeface="Segoe UI Light"/>
            </a:endParaRPr>
          </a:p>
        </p:txBody>
      </p:sp>
      <p:sp>
        <p:nvSpPr>
          <p:cNvPr id="125" name="Rectangle 123">
            <a:extLst>
              <a:ext uri="{FF2B5EF4-FFF2-40B4-BE49-F238E27FC236}">
                <a16:creationId xmlns:a16="http://schemas.microsoft.com/office/drawing/2014/main" id="{E559449F-B273-488C-8C1C-C8D5853F783F}"/>
              </a:ext>
            </a:extLst>
          </p:cNvPr>
          <p:cNvSpPr/>
          <p:nvPr/>
        </p:nvSpPr>
        <p:spPr bwMode="auto">
          <a:xfrm>
            <a:off x="3445884" y="3014820"/>
            <a:ext cx="3850104" cy="3716180"/>
          </a:xfrm>
          <a:custGeom>
            <a:avLst/>
            <a:gdLst>
              <a:gd name="connsiteX0" fmla="*/ 0 w 2721872"/>
              <a:gd name="connsiteY0" fmla="*/ 0 h 620860"/>
              <a:gd name="connsiteX1" fmla="*/ 2721872 w 2721872"/>
              <a:gd name="connsiteY1" fmla="*/ 0 h 620860"/>
              <a:gd name="connsiteX2" fmla="*/ 2721872 w 2721872"/>
              <a:gd name="connsiteY2" fmla="*/ 620860 h 620860"/>
              <a:gd name="connsiteX3" fmla="*/ 0 w 2721872"/>
              <a:gd name="connsiteY3" fmla="*/ 620860 h 620860"/>
              <a:gd name="connsiteX4" fmla="*/ 0 w 2721872"/>
              <a:gd name="connsiteY4" fmla="*/ 0 h 620860"/>
              <a:gd name="connsiteX0" fmla="*/ 2721872 w 2813312"/>
              <a:gd name="connsiteY0" fmla="*/ 620860 h 712300"/>
              <a:gd name="connsiteX1" fmla="*/ 0 w 2813312"/>
              <a:gd name="connsiteY1" fmla="*/ 620860 h 712300"/>
              <a:gd name="connsiteX2" fmla="*/ 0 w 2813312"/>
              <a:gd name="connsiteY2" fmla="*/ 0 h 712300"/>
              <a:gd name="connsiteX3" fmla="*/ 2721872 w 2813312"/>
              <a:gd name="connsiteY3" fmla="*/ 0 h 712300"/>
              <a:gd name="connsiteX4" fmla="*/ 2813312 w 2813312"/>
              <a:gd name="connsiteY4" fmla="*/ 712300 h 712300"/>
              <a:gd name="connsiteX0" fmla="*/ 2721872 w 2721872"/>
              <a:gd name="connsiteY0" fmla="*/ 620860 h 620860"/>
              <a:gd name="connsiteX1" fmla="*/ 0 w 2721872"/>
              <a:gd name="connsiteY1" fmla="*/ 620860 h 620860"/>
              <a:gd name="connsiteX2" fmla="*/ 0 w 2721872"/>
              <a:gd name="connsiteY2" fmla="*/ 0 h 620860"/>
              <a:gd name="connsiteX3" fmla="*/ 2721872 w 2721872"/>
              <a:gd name="connsiteY3" fmla="*/ 0 h 620860"/>
              <a:gd name="connsiteX0" fmla="*/ 0 w 2721872"/>
              <a:gd name="connsiteY0" fmla="*/ 620860 h 620860"/>
              <a:gd name="connsiteX1" fmla="*/ 0 w 2721872"/>
              <a:gd name="connsiteY1" fmla="*/ 0 h 620860"/>
              <a:gd name="connsiteX2" fmla="*/ 2721872 w 2721872"/>
              <a:gd name="connsiteY2" fmla="*/ 0 h 620860"/>
            </a:gdLst>
            <a:ahLst/>
            <a:cxnLst>
              <a:cxn ang="0">
                <a:pos x="connsiteX0" y="connsiteY0"/>
              </a:cxn>
              <a:cxn ang="0">
                <a:pos x="connsiteX1" y="connsiteY1"/>
              </a:cxn>
              <a:cxn ang="0">
                <a:pos x="connsiteX2" y="connsiteY2"/>
              </a:cxn>
            </a:cxnLst>
            <a:rect l="l" t="t" r="r" b="b"/>
            <a:pathLst>
              <a:path w="2721872" h="620860">
                <a:moveTo>
                  <a:pt x="0" y="620860"/>
                </a:moveTo>
                <a:lnTo>
                  <a:pt x="0" y="0"/>
                </a:lnTo>
                <a:lnTo>
                  <a:pt x="2721872" y="0"/>
                </a:lnTo>
              </a:path>
            </a:pathLst>
          </a:custGeom>
          <a:noFill/>
          <a:ln w="6350">
            <a:solidFill>
              <a:schemeClr val="bg1">
                <a:lumMod val="75000"/>
              </a:schemeClr>
            </a:solidFill>
            <a:headEnd type="diamond"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endParaRPr lang="en-US" sz="1600" dirty="0">
              <a:solidFill>
                <a:schemeClr val="accent1"/>
              </a:solidFill>
              <a:latin typeface="+mj-lt"/>
              <a:cs typeface="Segoe UI Light"/>
            </a:endParaRPr>
          </a:p>
        </p:txBody>
      </p:sp>
      <p:sp>
        <p:nvSpPr>
          <p:cNvPr id="126" name="Rectangle 123">
            <a:extLst>
              <a:ext uri="{FF2B5EF4-FFF2-40B4-BE49-F238E27FC236}">
                <a16:creationId xmlns:a16="http://schemas.microsoft.com/office/drawing/2014/main" id="{5DBD1138-8644-4C7D-998D-CFC0AD3AACEA}"/>
              </a:ext>
            </a:extLst>
          </p:cNvPr>
          <p:cNvSpPr/>
          <p:nvPr/>
        </p:nvSpPr>
        <p:spPr bwMode="auto">
          <a:xfrm>
            <a:off x="7744672" y="3014820"/>
            <a:ext cx="4298208" cy="3716180"/>
          </a:xfrm>
          <a:custGeom>
            <a:avLst/>
            <a:gdLst>
              <a:gd name="connsiteX0" fmla="*/ 0 w 2721872"/>
              <a:gd name="connsiteY0" fmla="*/ 0 h 620860"/>
              <a:gd name="connsiteX1" fmla="*/ 2721872 w 2721872"/>
              <a:gd name="connsiteY1" fmla="*/ 0 h 620860"/>
              <a:gd name="connsiteX2" fmla="*/ 2721872 w 2721872"/>
              <a:gd name="connsiteY2" fmla="*/ 620860 h 620860"/>
              <a:gd name="connsiteX3" fmla="*/ 0 w 2721872"/>
              <a:gd name="connsiteY3" fmla="*/ 620860 h 620860"/>
              <a:gd name="connsiteX4" fmla="*/ 0 w 2721872"/>
              <a:gd name="connsiteY4" fmla="*/ 0 h 620860"/>
              <a:gd name="connsiteX0" fmla="*/ 2721872 w 2813312"/>
              <a:gd name="connsiteY0" fmla="*/ 620860 h 712300"/>
              <a:gd name="connsiteX1" fmla="*/ 0 w 2813312"/>
              <a:gd name="connsiteY1" fmla="*/ 620860 h 712300"/>
              <a:gd name="connsiteX2" fmla="*/ 0 w 2813312"/>
              <a:gd name="connsiteY2" fmla="*/ 0 h 712300"/>
              <a:gd name="connsiteX3" fmla="*/ 2721872 w 2813312"/>
              <a:gd name="connsiteY3" fmla="*/ 0 h 712300"/>
              <a:gd name="connsiteX4" fmla="*/ 2813312 w 2813312"/>
              <a:gd name="connsiteY4" fmla="*/ 712300 h 712300"/>
              <a:gd name="connsiteX0" fmla="*/ 2721872 w 2721872"/>
              <a:gd name="connsiteY0" fmla="*/ 620860 h 620860"/>
              <a:gd name="connsiteX1" fmla="*/ 0 w 2721872"/>
              <a:gd name="connsiteY1" fmla="*/ 620860 h 620860"/>
              <a:gd name="connsiteX2" fmla="*/ 0 w 2721872"/>
              <a:gd name="connsiteY2" fmla="*/ 0 h 620860"/>
              <a:gd name="connsiteX3" fmla="*/ 2721872 w 2721872"/>
              <a:gd name="connsiteY3" fmla="*/ 0 h 620860"/>
              <a:gd name="connsiteX0" fmla="*/ 0 w 2721872"/>
              <a:gd name="connsiteY0" fmla="*/ 620860 h 620860"/>
              <a:gd name="connsiteX1" fmla="*/ 0 w 2721872"/>
              <a:gd name="connsiteY1" fmla="*/ 0 h 620860"/>
              <a:gd name="connsiteX2" fmla="*/ 2721872 w 2721872"/>
              <a:gd name="connsiteY2" fmla="*/ 0 h 620860"/>
            </a:gdLst>
            <a:ahLst/>
            <a:cxnLst>
              <a:cxn ang="0">
                <a:pos x="connsiteX0" y="connsiteY0"/>
              </a:cxn>
              <a:cxn ang="0">
                <a:pos x="connsiteX1" y="connsiteY1"/>
              </a:cxn>
              <a:cxn ang="0">
                <a:pos x="connsiteX2" y="connsiteY2"/>
              </a:cxn>
            </a:cxnLst>
            <a:rect l="l" t="t" r="r" b="b"/>
            <a:pathLst>
              <a:path w="2721872" h="620860">
                <a:moveTo>
                  <a:pt x="0" y="620860"/>
                </a:moveTo>
                <a:lnTo>
                  <a:pt x="0" y="0"/>
                </a:lnTo>
                <a:lnTo>
                  <a:pt x="2721872" y="0"/>
                </a:lnTo>
              </a:path>
            </a:pathLst>
          </a:custGeom>
          <a:noFill/>
          <a:ln w="6350">
            <a:solidFill>
              <a:schemeClr val="bg1">
                <a:lumMod val="75000"/>
              </a:schemeClr>
            </a:solidFill>
            <a:headEnd type="diamond"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endParaRPr lang="en-US" sz="1600" dirty="0">
              <a:solidFill>
                <a:schemeClr val="accent1"/>
              </a:solidFill>
              <a:latin typeface="+mj-lt"/>
              <a:cs typeface="Segoe UI Light"/>
            </a:endParaRPr>
          </a:p>
        </p:txBody>
      </p:sp>
      <p:sp>
        <p:nvSpPr>
          <p:cNvPr id="127" name="CellPhone_E8EA" title="Icon of a cellphone">
            <a:extLst>
              <a:ext uri="{FF2B5EF4-FFF2-40B4-BE49-F238E27FC236}">
                <a16:creationId xmlns:a16="http://schemas.microsoft.com/office/drawing/2014/main" id="{370069FC-4517-4596-B87C-F73240125B92}"/>
              </a:ext>
            </a:extLst>
          </p:cNvPr>
          <p:cNvSpPr>
            <a:spLocks noChangeAspect="1" noEditPoints="1"/>
          </p:cNvSpPr>
          <p:nvPr/>
        </p:nvSpPr>
        <p:spPr bwMode="auto">
          <a:xfrm>
            <a:off x="1084597" y="4047685"/>
            <a:ext cx="281558" cy="46918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900">
              <a:gradFill>
                <a:gsLst>
                  <a:gs pos="0">
                    <a:srgbClr val="505050"/>
                  </a:gs>
                  <a:gs pos="100000">
                    <a:srgbClr val="505050"/>
                  </a:gs>
                </a:gsLst>
              </a:gradFill>
              <a:latin typeface="Segoe UI"/>
            </a:endParaRPr>
          </a:p>
        </p:txBody>
      </p:sp>
      <p:sp>
        <p:nvSpPr>
          <p:cNvPr id="128" name="Laptop_E770" title="Icon of a laptop">
            <a:extLst>
              <a:ext uri="{FF2B5EF4-FFF2-40B4-BE49-F238E27FC236}">
                <a16:creationId xmlns:a16="http://schemas.microsoft.com/office/drawing/2014/main" id="{36C137D0-7ECE-45AC-9F14-CFAE3731383D}"/>
              </a:ext>
            </a:extLst>
          </p:cNvPr>
          <p:cNvSpPr>
            <a:spLocks noChangeAspect="1" noEditPoints="1"/>
          </p:cNvSpPr>
          <p:nvPr/>
        </p:nvSpPr>
        <p:spPr bwMode="auto">
          <a:xfrm>
            <a:off x="939899" y="5961354"/>
            <a:ext cx="570955" cy="38098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900">
              <a:gradFill>
                <a:gsLst>
                  <a:gs pos="0">
                    <a:srgbClr val="505050"/>
                  </a:gs>
                  <a:gs pos="100000">
                    <a:srgbClr val="505050"/>
                  </a:gs>
                </a:gsLst>
              </a:gradFill>
              <a:latin typeface="Segoe UI"/>
            </a:endParaRPr>
          </a:p>
        </p:txBody>
      </p:sp>
      <p:sp>
        <p:nvSpPr>
          <p:cNvPr id="129" name="Tablet_E70A" title="Icon of a tablet">
            <a:extLst>
              <a:ext uri="{FF2B5EF4-FFF2-40B4-BE49-F238E27FC236}">
                <a16:creationId xmlns:a16="http://schemas.microsoft.com/office/drawing/2014/main" id="{17EC1D4B-22D3-4959-82BA-E38DCDFAA177}"/>
              </a:ext>
            </a:extLst>
          </p:cNvPr>
          <p:cNvSpPr>
            <a:spLocks noChangeAspect="1" noEditPoints="1"/>
          </p:cNvSpPr>
          <p:nvPr/>
        </p:nvSpPr>
        <p:spPr bwMode="auto">
          <a:xfrm>
            <a:off x="982944" y="5061144"/>
            <a:ext cx="484864" cy="35593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900">
              <a:gradFill>
                <a:gsLst>
                  <a:gs pos="0">
                    <a:srgbClr val="505050"/>
                  </a:gs>
                  <a:gs pos="100000">
                    <a:srgbClr val="505050"/>
                  </a:gs>
                </a:gsLst>
              </a:gradFill>
              <a:latin typeface="Segoe UI"/>
            </a:endParaRPr>
          </a:p>
        </p:txBody>
      </p:sp>
      <p:grpSp>
        <p:nvGrpSpPr>
          <p:cNvPr id="130" name="Group 129">
            <a:extLst>
              <a:ext uri="{FF2B5EF4-FFF2-40B4-BE49-F238E27FC236}">
                <a16:creationId xmlns:a16="http://schemas.microsoft.com/office/drawing/2014/main" id="{1CCD76BA-8B3F-4DA2-93F8-E626ADBFFCC5}"/>
              </a:ext>
            </a:extLst>
          </p:cNvPr>
          <p:cNvGrpSpPr/>
          <p:nvPr/>
        </p:nvGrpSpPr>
        <p:grpSpPr>
          <a:xfrm>
            <a:off x="2038548" y="4047685"/>
            <a:ext cx="491662" cy="2300816"/>
            <a:chOff x="2224274" y="2338191"/>
            <a:chExt cx="482065" cy="2255907"/>
          </a:xfrm>
        </p:grpSpPr>
        <p:grpSp>
          <p:nvGrpSpPr>
            <p:cNvPr id="131" name="Group 130">
              <a:extLst>
                <a:ext uri="{FF2B5EF4-FFF2-40B4-BE49-F238E27FC236}">
                  <a16:creationId xmlns:a16="http://schemas.microsoft.com/office/drawing/2014/main" id="{424C2DB6-6BC3-4706-89C7-1C2F55003171}"/>
                </a:ext>
              </a:extLst>
            </p:cNvPr>
            <p:cNvGrpSpPr/>
            <p:nvPr/>
          </p:nvGrpSpPr>
          <p:grpSpPr>
            <a:xfrm>
              <a:off x="2281302" y="3639439"/>
              <a:ext cx="319498" cy="414180"/>
              <a:chOff x="5866856" y="4829242"/>
              <a:chExt cx="702675" cy="865083"/>
            </a:xfrm>
          </p:grpSpPr>
          <p:sp>
            <p:nvSpPr>
              <p:cNvPr id="139" name="Freeform 12">
                <a:extLst>
                  <a:ext uri="{FF2B5EF4-FFF2-40B4-BE49-F238E27FC236}">
                    <a16:creationId xmlns:a16="http://schemas.microsoft.com/office/drawing/2014/main" id="{A5C64EDA-1A09-4EA1-8A16-F5F5F0F66123}"/>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sp>
            <p:nvSpPr>
              <p:cNvPr id="140" name="Freeform 13">
                <a:extLst>
                  <a:ext uri="{FF2B5EF4-FFF2-40B4-BE49-F238E27FC236}">
                    <a16:creationId xmlns:a16="http://schemas.microsoft.com/office/drawing/2014/main" id="{CFE8B288-D00B-4FAF-8B8B-6366685D3694}"/>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grpSp>
        <p:grpSp>
          <p:nvGrpSpPr>
            <p:cNvPr id="132" name="Group 131">
              <a:extLst>
                <a:ext uri="{FF2B5EF4-FFF2-40B4-BE49-F238E27FC236}">
                  <a16:creationId xmlns:a16="http://schemas.microsoft.com/office/drawing/2014/main" id="{132AA515-A5C4-4CD7-9884-47AB9CF93717}"/>
                </a:ext>
              </a:extLst>
            </p:cNvPr>
            <p:cNvGrpSpPr/>
            <p:nvPr/>
          </p:nvGrpSpPr>
          <p:grpSpPr>
            <a:xfrm>
              <a:off x="2286418" y="3019895"/>
              <a:ext cx="335350" cy="419905"/>
              <a:chOff x="13987161" y="3323588"/>
              <a:chExt cx="2047876" cy="2435225"/>
            </a:xfrm>
            <a:solidFill>
              <a:schemeClr val="bg1"/>
            </a:solidFill>
          </p:grpSpPr>
          <p:sp>
            <p:nvSpPr>
              <p:cNvPr id="135" name="Freeform 50">
                <a:extLst>
                  <a:ext uri="{FF2B5EF4-FFF2-40B4-BE49-F238E27FC236}">
                    <a16:creationId xmlns:a16="http://schemas.microsoft.com/office/drawing/2014/main" id="{4E25635A-2A7F-44D3-B2D3-2D8BD7FF2B2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sp>
            <p:nvSpPr>
              <p:cNvPr id="136" name="Freeform 51">
                <a:extLst>
                  <a:ext uri="{FF2B5EF4-FFF2-40B4-BE49-F238E27FC236}">
                    <a16:creationId xmlns:a16="http://schemas.microsoft.com/office/drawing/2014/main" id="{D84B784D-B967-468C-B6C1-95FDA7E2FCB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sp>
            <p:nvSpPr>
              <p:cNvPr id="137" name="Freeform 52">
                <a:extLst>
                  <a:ext uri="{FF2B5EF4-FFF2-40B4-BE49-F238E27FC236}">
                    <a16:creationId xmlns:a16="http://schemas.microsoft.com/office/drawing/2014/main" id="{8973DB28-7E44-4629-843A-581F5EE0321E}"/>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sp>
            <p:nvSpPr>
              <p:cNvPr id="138" name="Freeform 53">
                <a:extLst>
                  <a:ext uri="{FF2B5EF4-FFF2-40B4-BE49-F238E27FC236}">
                    <a16:creationId xmlns:a16="http://schemas.microsoft.com/office/drawing/2014/main" id="{3A536259-91C7-4DF5-AB8F-554DCE48A15C}"/>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a:solidFill>
                    <a:srgbClr val="505050"/>
                  </a:solidFill>
                  <a:latin typeface="Segoe UI"/>
                </a:endParaRPr>
              </a:p>
            </p:txBody>
          </p:sp>
        </p:grpSp>
        <p:pic>
          <p:nvPicPr>
            <p:cNvPr id="133" name="Picture 132">
              <a:extLst>
                <a:ext uri="{FF2B5EF4-FFF2-40B4-BE49-F238E27FC236}">
                  <a16:creationId xmlns:a16="http://schemas.microsoft.com/office/drawing/2014/main" id="{25E83B09-FEC7-43C2-907C-4ABDF12C0710}"/>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34" name="Picture 133">
              <a:extLst>
                <a:ext uri="{FF2B5EF4-FFF2-40B4-BE49-F238E27FC236}">
                  <a16:creationId xmlns:a16="http://schemas.microsoft.com/office/drawing/2014/main" id="{5C205BAB-CC04-48BA-96E2-90F5DCFF66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grpSp>
        <p:nvGrpSpPr>
          <p:cNvPr id="164" name="Group 163">
            <a:extLst>
              <a:ext uri="{FF2B5EF4-FFF2-40B4-BE49-F238E27FC236}">
                <a16:creationId xmlns:a16="http://schemas.microsoft.com/office/drawing/2014/main" id="{E966B547-D3A3-4A03-99FE-E793015BD266}"/>
              </a:ext>
            </a:extLst>
          </p:cNvPr>
          <p:cNvGrpSpPr/>
          <p:nvPr/>
        </p:nvGrpSpPr>
        <p:grpSpPr>
          <a:xfrm>
            <a:off x="5511700" y="4322340"/>
            <a:ext cx="1600300" cy="552220"/>
            <a:chOff x="4908037" y="3834996"/>
            <a:chExt cx="1703068" cy="587682"/>
          </a:xfrm>
        </p:grpSpPr>
        <p:sp>
          <p:nvSpPr>
            <p:cNvPr id="165" name="Rectangle: Rounded Corners 164">
              <a:extLst>
                <a:ext uri="{FF2B5EF4-FFF2-40B4-BE49-F238E27FC236}">
                  <a16:creationId xmlns:a16="http://schemas.microsoft.com/office/drawing/2014/main" id="{0AB36CF0-18EE-4C6A-B8A0-AE3D18AA716B}"/>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66" name="Rectangle: Rounded Corners 165">
              <a:extLst>
                <a:ext uri="{FF2B5EF4-FFF2-40B4-BE49-F238E27FC236}">
                  <a16:creationId xmlns:a16="http://schemas.microsoft.com/office/drawing/2014/main" id="{D2DF2CB5-FE0C-4962-89EE-AF4EA1AC93E7}"/>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67" name="Rectangle: Rounded Corners 166">
              <a:extLst>
                <a:ext uri="{FF2B5EF4-FFF2-40B4-BE49-F238E27FC236}">
                  <a16:creationId xmlns:a16="http://schemas.microsoft.com/office/drawing/2014/main" id="{DF265C76-4397-407D-B605-2BBD5474354D}"/>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Diagnostics</a:t>
              </a:r>
            </a:p>
          </p:txBody>
        </p:sp>
        <p:sp>
          <p:nvSpPr>
            <p:cNvPr id="168" name="algorithm" title="Icon of a heartbeat">
              <a:extLst>
                <a:ext uri="{FF2B5EF4-FFF2-40B4-BE49-F238E27FC236}">
                  <a16:creationId xmlns:a16="http://schemas.microsoft.com/office/drawing/2014/main" id="{0C601328-B22B-4021-A4FF-D49BA789E5D7}"/>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69" name="Group 168">
            <a:extLst>
              <a:ext uri="{FF2B5EF4-FFF2-40B4-BE49-F238E27FC236}">
                <a16:creationId xmlns:a16="http://schemas.microsoft.com/office/drawing/2014/main" id="{BBCF73F5-FF59-4289-AA74-FBB1538F7ADB}"/>
              </a:ext>
            </a:extLst>
          </p:cNvPr>
          <p:cNvGrpSpPr/>
          <p:nvPr/>
        </p:nvGrpSpPr>
        <p:grpSpPr>
          <a:xfrm>
            <a:off x="5511700" y="5153725"/>
            <a:ext cx="1600300" cy="552220"/>
            <a:chOff x="4908037" y="4699961"/>
            <a:chExt cx="1703068" cy="587682"/>
          </a:xfrm>
        </p:grpSpPr>
        <p:sp>
          <p:nvSpPr>
            <p:cNvPr id="170" name="Rectangle: Rounded Corners 169">
              <a:extLst>
                <a:ext uri="{FF2B5EF4-FFF2-40B4-BE49-F238E27FC236}">
                  <a16:creationId xmlns:a16="http://schemas.microsoft.com/office/drawing/2014/main" id="{BDD3552F-2AFB-4EA1-89E5-C9334EF5D432}"/>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71" name="Rectangle: Rounded Corners 170">
              <a:extLst>
                <a:ext uri="{FF2B5EF4-FFF2-40B4-BE49-F238E27FC236}">
                  <a16:creationId xmlns:a16="http://schemas.microsoft.com/office/drawing/2014/main" id="{4DC5284D-7153-4B27-A095-EBDBEBBD4A95}"/>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72" name="Rectangle: Rounded Corners 171">
              <a:extLst>
                <a:ext uri="{FF2B5EF4-FFF2-40B4-BE49-F238E27FC236}">
                  <a16:creationId xmlns:a16="http://schemas.microsoft.com/office/drawing/2014/main" id="{55866E6C-FE47-40DE-9300-48761889DE49}"/>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Broker</a:t>
              </a:r>
            </a:p>
          </p:txBody>
        </p:sp>
        <p:cxnSp>
          <p:nvCxnSpPr>
            <p:cNvPr id="173" name="Straight Connector 172">
              <a:extLst>
                <a:ext uri="{FF2B5EF4-FFF2-40B4-BE49-F238E27FC236}">
                  <a16:creationId xmlns:a16="http://schemas.microsoft.com/office/drawing/2014/main" id="{7818A5A5-2EB0-4AF6-8BFB-188F36D39659}"/>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37EB70-7907-4D3C-BED6-5A51E0D699F7}"/>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46E1560-7B1E-43A1-8F2B-8BB62F6D5C2B}"/>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FB1C08AF-D3B4-4192-B4BA-0C7E8974A4F6}"/>
              </a:ext>
            </a:extLst>
          </p:cNvPr>
          <p:cNvGrpSpPr/>
          <p:nvPr/>
        </p:nvGrpSpPr>
        <p:grpSpPr>
          <a:xfrm>
            <a:off x="3675727" y="5153725"/>
            <a:ext cx="1600300" cy="552220"/>
            <a:chOff x="3204969" y="4699961"/>
            <a:chExt cx="1703068" cy="587682"/>
          </a:xfrm>
        </p:grpSpPr>
        <p:sp>
          <p:nvSpPr>
            <p:cNvPr id="177" name="Rectangle: Rounded Corners 176">
              <a:extLst>
                <a:ext uri="{FF2B5EF4-FFF2-40B4-BE49-F238E27FC236}">
                  <a16:creationId xmlns:a16="http://schemas.microsoft.com/office/drawing/2014/main" id="{F7773BD1-1A75-4BFD-A60D-09417E7A0820}"/>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78" name="Rectangle: Rounded Corners 177">
              <a:extLst>
                <a:ext uri="{FF2B5EF4-FFF2-40B4-BE49-F238E27FC236}">
                  <a16:creationId xmlns:a16="http://schemas.microsoft.com/office/drawing/2014/main" id="{781D23AC-0BE9-4B13-A2F9-65F851D2A2EA}"/>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79" name="Rectangle: Rounded Corners 178">
              <a:extLst>
                <a:ext uri="{FF2B5EF4-FFF2-40B4-BE49-F238E27FC236}">
                  <a16:creationId xmlns:a16="http://schemas.microsoft.com/office/drawing/2014/main" id="{848BF6AB-6B07-42E6-95AF-BB698CCF303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Gateway</a:t>
              </a:r>
            </a:p>
          </p:txBody>
        </p:sp>
        <p:sp>
          <p:nvSpPr>
            <p:cNvPr id="180" name="Move_E7C2" title="Icon of four arrows pointing away from eachother">
              <a:extLst>
                <a:ext uri="{FF2B5EF4-FFF2-40B4-BE49-F238E27FC236}">
                  <a16:creationId xmlns:a16="http://schemas.microsoft.com/office/drawing/2014/main" id="{5999E71F-62AC-4D7E-B83C-71D20657EB00}"/>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81" name="Group 180">
            <a:extLst>
              <a:ext uri="{FF2B5EF4-FFF2-40B4-BE49-F238E27FC236}">
                <a16:creationId xmlns:a16="http://schemas.microsoft.com/office/drawing/2014/main" id="{9255D216-BD31-4181-BBB0-0B89B5945D01}"/>
              </a:ext>
            </a:extLst>
          </p:cNvPr>
          <p:cNvGrpSpPr/>
          <p:nvPr/>
        </p:nvGrpSpPr>
        <p:grpSpPr>
          <a:xfrm>
            <a:off x="3675727" y="4322340"/>
            <a:ext cx="1600300" cy="552220"/>
            <a:chOff x="3204969" y="3834996"/>
            <a:chExt cx="1703068" cy="587682"/>
          </a:xfrm>
        </p:grpSpPr>
        <p:sp>
          <p:nvSpPr>
            <p:cNvPr id="182" name="Rectangle: Rounded Corners 181">
              <a:extLst>
                <a:ext uri="{FF2B5EF4-FFF2-40B4-BE49-F238E27FC236}">
                  <a16:creationId xmlns:a16="http://schemas.microsoft.com/office/drawing/2014/main" id="{DA31B711-701B-456C-B476-94FB37A7A48F}"/>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83" name="Rectangle: Rounded Corners 182">
              <a:extLst>
                <a:ext uri="{FF2B5EF4-FFF2-40B4-BE49-F238E27FC236}">
                  <a16:creationId xmlns:a16="http://schemas.microsoft.com/office/drawing/2014/main" id="{B3F29DCB-5DDB-44EC-907D-E30603A26E33}"/>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84" name="Rectangle: Rounded Corners 183">
              <a:extLst>
                <a:ext uri="{FF2B5EF4-FFF2-40B4-BE49-F238E27FC236}">
                  <a16:creationId xmlns:a16="http://schemas.microsoft.com/office/drawing/2014/main" id="{F611139C-F18A-4C68-9DBD-A1DE3FEC189A}"/>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Web Access</a:t>
              </a:r>
            </a:p>
          </p:txBody>
        </p:sp>
        <p:sp>
          <p:nvSpPr>
            <p:cNvPr id="185" name="globe_2" title="Icon of a sphere made of lines">
              <a:extLst>
                <a:ext uri="{FF2B5EF4-FFF2-40B4-BE49-F238E27FC236}">
                  <a16:creationId xmlns:a16="http://schemas.microsoft.com/office/drawing/2014/main" id="{19C10B5D-1846-49C6-A6ED-E786FFA9DC8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sp>
        <p:nvSpPr>
          <p:cNvPr id="186" name="Rectangle 185">
            <a:extLst>
              <a:ext uri="{FF2B5EF4-FFF2-40B4-BE49-F238E27FC236}">
                <a16:creationId xmlns:a16="http://schemas.microsoft.com/office/drawing/2014/main" id="{DA7801DC-9792-4D10-9473-EBA2502C284F}"/>
              </a:ext>
            </a:extLst>
          </p:cNvPr>
          <p:cNvSpPr/>
          <p:nvPr/>
        </p:nvSpPr>
        <p:spPr>
          <a:xfrm>
            <a:off x="11266108" y="3926253"/>
            <a:ext cx="604697" cy="307777"/>
          </a:xfrm>
          <a:prstGeom prst="rect">
            <a:avLst/>
          </a:prstGeom>
        </p:spPr>
        <p:txBody>
          <a:bodyPr wrap="square" anchor="ctr">
            <a:spAutoFit/>
          </a:bodyPr>
          <a:lstStyle/>
          <a:p>
            <a:pPr marL="0" marR="0" lvl="0" indent="0" algn="r" defTabSz="87822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a:rPr>
              <a:t>VMs</a:t>
            </a:r>
          </a:p>
        </p:txBody>
      </p:sp>
      <p:sp>
        <p:nvSpPr>
          <p:cNvPr id="187" name="TextBox 186">
            <a:extLst>
              <a:ext uri="{FF2B5EF4-FFF2-40B4-BE49-F238E27FC236}">
                <a16:creationId xmlns:a16="http://schemas.microsoft.com/office/drawing/2014/main" id="{1C488E7D-F333-41B9-A7E3-BBDE228C9D66}"/>
              </a:ext>
            </a:extLst>
          </p:cNvPr>
          <p:cNvSpPr txBox="1"/>
          <p:nvPr/>
        </p:nvSpPr>
        <p:spPr>
          <a:xfrm>
            <a:off x="8292697" y="3957032"/>
            <a:ext cx="1243471" cy="21544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a:rPr>
              <a:t>Azure AD</a:t>
            </a:r>
          </a:p>
        </p:txBody>
      </p:sp>
      <p:grpSp>
        <p:nvGrpSpPr>
          <p:cNvPr id="188" name="Group 187">
            <a:extLst>
              <a:ext uri="{FF2B5EF4-FFF2-40B4-BE49-F238E27FC236}">
                <a16:creationId xmlns:a16="http://schemas.microsoft.com/office/drawing/2014/main" id="{1FA37D4B-DCD8-4DB3-90FC-B236A238914D}"/>
              </a:ext>
            </a:extLst>
          </p:cNvPr>
          <p:cNvGrpSpPr/>
          <p:nvPr/>
        </p:nvGrpSpPr>
        <p:grpSpPr>
          <a:xfrm>
            <a:off x="8362964" y="4317708"/>
            <a:ext cx="3391044" cy="562934"/>
            <a:chOff x="3385136" y="2542018"/>
            <a:chExt cx="3540131" cy="587682"/>
          </a:xfrm>
        </p:grpSpPr>
        <p:grpSp>
          <p:nvGrpSpPr>
            <p:cNvPr id="189" name="Group 188">
              <a:extLst>
                <a:ext uri="{FF2B5EF4-FFF2-40B4-BE49-F238E27FC236}">
                  <a16:creationId xmlns:a16="http://schemas.microsoft.com/office/drawing/2014/main" id="{10851F6C-E465-4C42-96CB-5909054DE382}"/>
                </a:ext>
              </a:extLst>
            </p:cNvPr>
            <p:cNvGrpSpPr/>
            <p:nvPr/>
          </p:nvGrpSpPr>
          <p:grpSpPr>
            <a:xfrm>
              <a:off x="3385136" y="2542018"/>
              <a:ext cx="3468213" cy="498768"/>
              <a:chOff x="7703975" y="2542018"/>
              <a:chExt cx="3468213" cy="498768"/>
            </a:xfrm>
          </p:grpSpPr>
          <p:sp>
            <p:nvSpPr>
              <p:cNvPr id="196" name="Rectangle: Rounded Corners 195">
                <a:extLst>
                  <a:ext uri="{FF2B5EF4-FFF2-40B4-BE49-F238E27FC236}">
                    <a16:creationId xmlns:a16="http://schemas.microsoft.com/office/drawing/2014/main" id="{3459DD68-E747-4542-9EF6-279383303BA3}"/>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197" name="Rectangle: Rounded Corners 196">
                <a:extLst>
                  <a:ext uri="{FF2B5EF4-FFF2-40B4-BE49-F238E27FC236}">
                    <a16:creationId xmlns:a16="http://schemas.microsoft.com/office/drawing/2014/main" id="{291C0F84-8846-4A44-8AE8-DD2D0C4230A0}"/>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190" name="Group 189">
              <a:extLst>
                <a:ext uri="{FF2B5EF4-FFF2-40B4-BE49-F238E27FC236}">
                  <a16:creationId xmlns:a16="http://schemas.microsoft.com/office/drawing/2014/main" id="{7A692210-E0C7-4B11-9F83-F9B14045FFF4}"/>
                </a:ext>
              </a:extLst>
            </p:cNvPr>
            <p:cNvGrpSpPr/>
            <p:nvPr/>
          </p:nvGrpSpPr>
          <p:grpSpPr>
            <a:xfrm>
              <a:off x="3421094" y="2586475"/>
              <a:ext cx="3468214" cy="498768"/>
              <a:chOff x="7703974" y="2542018"/>
              <a:chExt cx="3468214" cy="498768"/>
            </a:xfrm>
          </p:grpSpPr>
          <p:sp>
            <p:nvSpPr>
              <p:cNvPr id="194" name="Rectangle: Rounded Corners 193">
                <a:extLst>
                  <a:ext uri="{FF2B5EF4-FFF2-40B4-BE49-F238E27FC236}">
                    <a16:creationId xmlns:a16="http://schemas.microsoft.com/office/drawing/2014/main" id="{74DD4B7F-BC06-4922-9B6C-8B4090B0C6BD}"/>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95" name="Rectangle: Rounded Corners 194">
                <a:extLst>
                  <a:ext uri="{FF2B5EF4-FFF2-40B4-BE49-F238E27FC236}">
                    <a16:creationId xmlns:a16="http://schemas.microsoft.com/office/drawing/2014/main" id="{C3423747-A9E0-41F9-8836-BA6EC75F9AFD}"/>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191" name="Group 190">
              <a:extLst>
                <a:ext uri="{FF2B5EF4-FFF2-40B4-BE49-F238E27FC236}">
                  <a16:creationId xmlns:a16="http://schemas.microsoft.com/office/drawing/2014/main" id="{FF360ADC-AEB6-45CA-825B-D0A4A25C7DFB}"/>
                </a:ext>
              </a:extLst>
            </p:cNvPr>
            <p:cNvGrpSpPr/>
            <p:nvPr/>
          </p:nvGrpSpPr>
          <p:grpSpPr>
            <a:xfrm>
              <a:off x="3457053" y="2630932"/>
              <a:ext cx="3468214" cy="498768"/>
              <a:chOff x="7703974" y="2542018"/>
              <a:chExt cx="3468214" cy="498768"/>
            </a:xfrm>
          </p:grpSpPr>
          <p:sp>
            <p:nvSpPr>
              <p:cNvPr id="192" name="Rectangle: Rounded Corners 191">
                <a:extLst>
                  <a:ext uri="{FF2B5EF4-FFF2-40B4-BE49-F238E27FC236}">
                    <a16:creationId xmlns:a16="http://schemas.microsoft.com/office/drawing/2014/main" id="{58ADC1DB-30FF-408E-9307-EEA64556EAD0}"/>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Desktops</a:t>
                </a:r>
              </a:p>
            </p:txBody>
          </p:sp>
          <p:sp>
            <p:nvSpPr>
              <p:cNvPr id="193" name="Rectangle: Rounded Corners 192">
                <a:extLst>
                  <a:ext uri="{FF2B5EF4-FFF2-40B4-BE49-F238E27FC236}">
                    <a16:creationId xmlns:a16="http://schemas.microsoft.com/office/drawing/2014/main" id="{1880D93D-634D-4848-9DEA-B6F59083DB5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Apps</a:t>
                </a:r>
              </a:p>
            </p:txBody>
          </p:sp>
        </p:grpSp>
      </p:grpSp>
      <p:sp>
        <p:nvSpPr>
          <p:cNvPr id="198" name="desktop" title="a desktop PC">
            <a:extLst>
              <a:ext uri="{FF2B5EF4-FFF2-40B4-BE49-F238E27FC236}">
                <a16:creationId xmlns:a16="http://schemas.microsoft.com/office/drawing/2014/main" id="{8CD6661C-616D-4AA1-BD32-686138175BBE}"/>
              </a:ext>
            </a:extLst>
          </p:cNvPr>
          <p:cNvSpPr>
            <a:spLocks noChangeAspect="1" noEditPoints="1"/>
          </p:cNvSpPr>
          <p:nvPr/>
        </p:nvSpPr>
        <p:spPr bwMode="auto">
          <a:xfrm>
            <a:off x="9426176" y="4491517"/>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GenericApp_EB3B" title="Icon of an app window">
            <a:extLst>
              <a:ext uri="{FF2B5EF4-FFF2-40B4-BE49-F238E27FC236}">
                <a16:creationId xmlns:a16="http://schemas.microsoft.com/office/drawing/2014/main" id="{9668325D-3A87-4416-925A-9FA9E304B798}"/>
              </a:ext>
            </a:extLst>
          </p:cNvPr>
          <p:cNvSpPr>
            <a:spLocks noChangeAspect="1" noEditPoints="1"/>
          </p:cNvSpPr>
          <p:nvPr/>
        </p:nvSpPr>
        <p:spPr bwMode="auto">
          <a:xfrm>
            <a:off x="11219013" y="4501514"/>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E0C1FABD-98F6-4945-95CB-8F495B304D47}"/>
              </a:ext>
            </a:extLst>
          </p:cNvPr>
          <p:cNvSpPr/>
          <p:nvPr/>
        </p:nvSpPr>
        <p:spPr bwMode="auto">
          <a:xfrm>
            <a:off x="9796261" y="4432665"/>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nvGrpSpPr>
          <p:cNvPr id="201" name="Group 200">
            <a:extLst>
              <a:ext uri="{FF2B5EF4-FFF2-40B4-BE49-F238E27FC236}">
                <a16:creationId xmlns:a16="http://schemas.microsoft.com/office/drawing/2014/main" id="{037E588B-A773-4BEF-B5E1-6D8DF03CD42A}"/>
              </a:ext>
            </a:extLst>
          </p:cNvPr>
          <p:cNvGrpSpPr/>
          <p:nvPr/>
        </p:nvGrpSpPr>
        <p:grpSpPr>
          <a:xfrm>
            <a:off x="8357968" y="5512451"/>
            <a:ext cx="3395882" cy="562934"/>
            <a:chOff x="7648458" y="5258366"/>
            <a:chExt cx="3545183" cy="587682"/>
          </a:xfrm>
        </p:grpSpPr>
        <p:grpSp>
          <p:nvGrpSpPr>
            <p:cNvPr id="202" name="Group 201">
              <a:extLst>
                <a:ext uri="{FF2B5EF4-FFF2-40B4-BE49-F238E27FC236}">
                  <a16:creationId xmlns:a16="http://schemas.microsoft.com/office/drawing/2014/main" id="{F3FF40B6-B19E-4AAB-A404-620A38415CA6}"/>
                </a:ext>
              </a:extLst>
            </p:cNvPr>
            <p:cNvGrpSpPr/>
            <p:nvPr/>
          </p:nvGrpSpPr>
          <p:grpSpPr>
            <a:xfrm>
              <a:off x="7648458" y="5258366"/>
              <a:ext cx="3545183" cy="587682"/>
              <a:chOff x="3380084" y="2542018"/>
              <a:chExt cx="3545183" cy="587682"/>
            </a:xfrm>
          </p:grpSpPr>
          <p:grpSp>
            <p:nvGrpSpPr>
              <p:cNvPr id="209" name="Group 208">
                <a:extLst>
                  <a:ext uri="{FF2B5EF4-FFF2-40B4-BE49-F238E27FC236}">
                    <a16:creationId xmlns:a16="http://schemas.microsoft.com/office/drawing/2014/main" id="{5EF64730-EAA1-448B-BD6E-87F5CF06BA8C}"/>
                  </a:ext>
                </a:extLst>
              </p:cNvPr>
              <p:cNvGrpSpPr/>
              <p:nvPr/>
            </p:nvGrpSpPr>
            <p:grpSpPr>
              <a:xfrm>
                <a:off x="3380084" y="2542018"/>
                <a:ext cx="3473265" cy="498768"/>
                <a:chOff x="7698923" y="2542018"/>
                <a:chExt cx="3473265" cy="498768"/>
              </a:xfrm>
            </p:grpSpPr>
            <p:sp>
              <p:nvSpPr>
                <p:cNvPr id="216" name="Rectangle: Rounded Corners 215">
                  <a:extLst>
                    <a:ext uri="{FF2B5EF4-FFF2-40B4-BE49-F238E27FC236}">
                      <a16:creationId xmlns:a16="http://schemas.microsoft.com/office/drawing/2014/main" id="{08575A4C-EA69-48A5-8D68-F66B0F2C84B9}"/>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18" name="Rectangle: Rounded Corners 217">
                  <a:extLst>
                    <a:ext uri="{FF2B5EF4-FFF2-40B4-BE49-F238E27FC236}">
                      <a16:creationId xmlns:a16="http://schemas.microsoft.com/office/drawing/2014/main" id="{DF417A2B-618E-4A8A-8ACC-94E66756E283}"/>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10" name="Group 209">
                <a:extLst>
                  <a:ext uri="{FF2B5EF4-FFF2-40B4-BE49-F238E27FC236}">
                    <a16:creationId xmlns:a16="http://schemas.microsoft.com/office/drawing/2014/main" id="{6F3D7341-CDD6-4F6B-AE85-67F681FE5EF5}"/>
                  </a:ext>
                </a:extLst>
              </p:cNvPr>
              <p:cNvGrpSpPr/>
              <p:nvPr/>
            </p:nvGrpSpPr>
            <p:grpSpPr>
              <a:xfrm>
                <a:off x="3416043" y="2586475"/>
                <a:ext cx="3473265" cy="498768"/>
                <a:chOff x="7698923" y="2542018"/>
                <a:chExt cx="3473265" cy="498768"/>
              </a:xfrm>
            </p:grpSpPr>
            <p:sp>
              <p:nvSpPr>
                <p:cNvPr id="214" name="Rectangle: Rounded Corners 213">
                  <a:extLst>
                    <a:ext uri="{FF2B5EF4-FFF2-40B4-BE49-F238E27FC236}">
                      <a16:creationId xmlns:a16="http://schemas.microsoft.com/office/drawing/2014/main" id="{7A14C45C-BD9E-4354-8103-B86C1431A69F}"/>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15" name="Rectangle: Rounded Corners 214">
                  <a:extLst>
                    <a:ext uri="{FF2B5EF4-FFF2-40B4-BE49-F238E27FC236}">
                      <a16:creationId xmlns:a16="http://schemas.microsoft.com/office/drawing/2014/main" id="{9DC51BA0-BBAE-47D5-B9CF-ADC6B047980F}"/>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11" name="Group 210">
                <a:extLst>
                  <a:ext uri="{FF2B5EF4-FFF2-40B4-BE49-F238E27FC236}">
                    <a16:creationId xmlns:a16="http://schemas.microsoft.com/office/drawing/2014/main" id="{BA9314BC-E72A-4296-8EF2-F48385B7304F}"/>
                  </a:ext>
                </a:extLst>
              </p:cNvPr>
              <p:cNvGrpSpPr/>
              <p:nvPr/>
            </p:nvGrpSpPr>
            <p:grpSpPr>
              <a:xfrm>
                <a:off x="3452002" y="2630932"/>
                <a:ext cx="3473265" cy="498768"/>
                <a:chOff x="7698923" y="2542018"/>
                <a:chExt cx="3473265" cy="498768"/>
              </a:xfrm>
            </p:grpSpPr>
            <p:sp>
              <p:nvSpPr>
                <p:cNvPr id="212" name="Rectangle: Rounded Corners 211">
                  <a:extLst>
                    <a:ext uri="{FF2B5EF4-FFF2-40B4-BE49-F238E27FC236}">
                      <a16:creationId xmlns:a16="http://schemas.microsoft.com/office/drawing/2014/main" id="{7CFE770C-254D-4C6F-9FD3-F66576E850A4}"/>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Directory</a:t>
                  </a:r>
                </a:p>
              </p:txBody>
            </p:sp>
            <p:sp>
              <p:nvSpPr>
                <p:cNvPr id="213" name="Rectangle: Rounded Corners 212">
                  <a:extLst>
                    <a:ext uri="{FF2B5EF4-FFF2-40B4-BE49-F238E27FC236}">
                      <a16:creationId xmlns:a16="http://schemas.microsoft.com/office/drawing/2014/main" id="{F438D66E-898D-473B-B753-CDEAD73C0362}"/>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File Server</a:t>
                  </a:r>
                </a:p>
              </p:txBody>
            </p:sp>
          </p:grpSp>
        </p:grpSp>
        <p:grpSp>
          <p:nvGrpSpPr>
            <p:cNvPr id="203" name="Group 202">
              <a:extLst>
                <a:ext uri="{FF2B5EF4-FFF2-40B4-BE49-F238E27FC236}">
                  <a16:creationId xmlns:a16="http://schemas.microsoft.com/office/drawing/2014/main" id="{E784BE8B-263B-4D39-B095-7354D1B1FBF3}"/>
                </a:ext>
              </a:extLst>
            </p:cNvPr>
            <p:cNvGrpSpPr/>
            <p:nvPr/>
          </p:nvGrpSpPr>
          <p:grpSpPr>
            <a:xfrm>
              <a:off x="8883848" y="5390849"/>
              <a:ext cx="378819" cy="378819"/>
              <a:chOff x="5564125" y="2107972"/>
              <a:chExt cx="501718" cy="501718"/>
            </a:xfrm>
          </p:grpSpPr>
          <p:sp>
            <p:nvSpPr>
              <p:cNvPr id="207" name="Diamond 206">
                <a:extLst>
                  <a:ext uri="{FF2B5EF4-FFF2-40B4-BE49-F238E27FC236}">
                    <a16:creationId xmlns:a16="http://schemas.microsoft.com/office/drawing/2014/main" id="{27D47A17-43D1-493D-A1B6-758FAB463276}"/>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bg1"/>
                  </a:solidFill>
                  <a:effectLst/>
                  <a:uLnTx/>
                  <a:uFillTx/>
                  <a:latin typeface="+mj-lt"/>
                  <a:ea typeface="Segoe UI" pitchFamily="34" charset="0"/>
                  <a:cs typeface="Segoe UI" pitchFamily="34" charset="0"/>
                </a:endParaRPr>
              </a:p>
            </p:txBody>
          </p:sp>
          <p:pic>
            <p:nvPicPr>
              <p:cNvPr id="208" name="Graphic 207">
                <a:extLst>
                  <a:ext uri="{FF2B5EF4-FFF2-40B4-BE49-F238E27FC236}">
                    <a16:creationId xmlns:a16="http://schemas.microsoft.com/office/drawing/2014/main" id="{D48967E8-6E43-429B-8040-086721FE82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04" name="Group 203">
              <a:extLst>
                <a:ext uri="{FF2B5EF4-FFF2-40B4-BE49-F238E27FC236}">
                  <a16:creationId xmlns:a16="http://schemas.microsoft.com/office/drawing/2014/main" id="{6402205A-2187-423B-85CD-A28C251055CA}"/>
                </a:ext>
              </a:extLst>
            </p:cNvPr>
            <p:cNvGrpSpPr/>
            <p:nvPr/>
          </p:nvGrpSpPr>
          <p:grpSpPr>
            <a:xfrm>
              <a:off x="10659519" y="5402721"/>
              <a:ext cx="396950" cy="355079"/>
              <a:chOff x="10723874" y="3514287"/>
              <a:chExt cx="396950" cy="355079"/>
            </a:xfrm>
          </p:grpSpPr>
          <p:sp>
            <p:nvSpPr>
              <p:cNvPr id="205" name="Hexagon 204">
                <a:extLst>
                  <a:ext uri="{FF2B5EF4-FFF2-40B4-BE49-F238E27FC236}">
                    <a16:creationId xmlns:a16="http://schemas.microsoft.com/office/drawing/2014/main" id="{64D87CC4-96E5-46D7-823D-304EFB413F43}"/>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pic>
            <p:nvPicPr>
              <p:cNvPr id="206" name="Picture 205">
                <a:extLst>
                  <a:ext uri="{FF2B5EF4-FFF2-40B4-BE49-F238E27FC236}">
                    <a16:creationId xmlns:a16="http://schemas.microsoft.com/office/drawing/2014/main" id="{2BDFF7EB-EBEC-4BE7-A514-6B9E0D47F246}"/>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219" name="Oval 218">
            <a:extLst>
              <a:ext uri="{FF2B5EF4-FFF2-40B4-BE49-F238E27FC236}">
                <a16:creationId xmlns:a16="http://schemas.microsoft.com/office/drawing/2014/main" id="{6B553294-27F6-4C37-B2CA-821AC6804D37}"/>
              </a:ext>
            </a:extLst>
          </p:cNvPr>
          <p:cNvSpPr/>
          <p:nvPr/>
        </p:nvSpPr>
        <p:spPr bwMode="auto">
          <a:xfrm>
            <a:off x="11671583" y="4432665"/>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TextBox 219">
            <a:extLst>
              <a:ext uri="{FF2B5EF4-FFF2-40B4-BE49-F238E27FC236}">
                <a16:creationId xmlns:a16="http://schemas.microsoft.com/office/drawing/2014/main" id="{0B3D59F1-DC7E-4B95-8AD8-14BB9AAF4F09}"/>
              </a:ext>
            </a:extLst>
          </p:cNvPr>
          <p:cNvSpPr txBox="1"/>
          <p:nvPr/>
        </p:nvSpPr>
        <p:spPr>
          <a:xfrm>
            <a:off x="8292697" y="5099727"/>
            <a:ext cx="1897605" cy="215444"/>
          </a:xfrm>
          <a:prstGeom prst="rect">
            <a:avLst/>
          </a:prstGeom>
          <a:noFill/>
        </p:spPr>
        <p:txBody>
          <a:bodyPr wrap="square" lIns="0" tIns="0" rIns="0" bIns="0" rtlCol="0">
            <a:spAutoFit/>
          </a:bodyPr>
          <a:lstStyle/>
          <a:p>
            <a:pPr lvl="0" defTabSz="932563">
              <a:defRPr/>
            </a:pPr>
            <a:r>
              <a:rPr lang="en-US" sz="1400" dirty="0">
                <a:latin typeface="Segoe UI Semibold"/>
                <a:cs typeface="Segoe UI Light"/>
              </a:rPr>
              <a:t>Azure AD Connect</a:t>
            </a:r>
          </a:p>
        </p:txBody>
      </p:sp>
      <p:sp>
        <p:nvSpPr>
          <p:cNvPr id="222" name="Freeform 52">
            <a:extLst>
              <a:ext uri="{FF2B5EF4-FFF2-40B4-BE49-F238E27FC236}">
                <a16:creationId xmlns:a16="http://schemas.microsoft.com/office/drawing/2014/main" id="{2AC037B9-CBBD-4D56-B78E-55099FC1DD94}"/>
              </a:ext>
            </a:extLst>
          </p:cNvPr>
          <p:cNvSpPr>
            <a:spLocks/>
          </p:cNvSpPr>
          <p:nvPr/>
        </p:nvSpPr>
        <p:spPr bwMode="auto">
          <a:xfrm>
            <a:off x="6734273" y="5926515"/>
            <a:ext cx="442475" cy="591772"/>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3" name="Rectangle 222">
            <a:extLst>
              <a:ext uri="{FF2B5EF4-FFF2-40B4-BE49-F238E27FC236}">
                <a16:creationId xmlns:a16="http://schemas.microsoft.com/office/drawing/2014/main" id="{0BD0C0F5-2B3C-445B-AC48-E8C068E75D2B}"/>
              </a:ext>
            </a:extLst>
          </p:cNvPr>
          <p:cNvSpPr/>
          <p:nvPr/>
        </p:nvSpPr>
        <p:spPr bwMode="auto">
          <a:xfrm>
            <a:off x="5483557" y="6085874"/>
            <a:ext cx="1183699" cy="273054"/>
          </a:xfrm>
          <a:prstGeom prst="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sz="1200" kern="0" dirty="0">
                <a:latin typeface="Segoe UI Semibold"/>
              </a:rPr>
              <a:t>Azure SQL DB</a:t>
            </a:r>
          </a:p>
        </p:txBody>
      </p:sp>
      <p:sp>
        <p:nvSpPr>
          <p:cNvPr id="224" name="Right Bracket 223">
            <a:extLst>
              <a:ext uri="{FF2B5EF4-FFF2-40B4-BE49-F238E27FC236}">
                <a16:creationId xmlns:a16="http://schemas.microsoft.com/office/drawing/2014/main" id="{43FE4CA5-A804-42E6-85D7-D7DD575640DD}"/>
              </a:ext>
            </a:extLst>
          </p:cNvPr>
          <p:cNvSpPr/>
          <p:nvPr/>
        </p:nvSpPr>
        <p:spPr>
          <a:xfrm>
            <a:off x="2646068" y="3988288"/>
            <a:ext cx="157242" cy="2455671"/>
          </a:xfrm>
          <a:prstGeom prst="rightBracket">
            <a:avLst>
              <a:gd name="adj" fmla="val 0"/>
            </a:avLst>
          </a:prstGeom>
          <a:ln w="635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783DFB2F-05E6-4A65-8179-B59B89121342}"/>
              </a:ext>
            </a:extLst>
          </p:cNvPr>
          <p:cNvGrpSpPr/>
          <p:nvPr/>
        </p:nvGrpSpPr>
        <p:grpSpPr>
          <a:xfrm>
            <a:off x="7857670" y="3722621"/>
            <a:ext cx="386361" cy="386360"/>
            <a:chOff x="5564119" y="2081144"/>
            <a:chExt cx="501718" cy="501718"/>
          </a:xfrm>
        </p:grpSpPr>
        <p:sp>
          <p:nvSpPr>
            <p:cNvPr id="228" name="Diamond 227">
              <a:extLst>
                <a:ext uri="{FF2B5EF4-FFF2-40B4-BE49-F238E27FC236}">
                  <a16:creationId xmlns:a16="http://schemas.microsoft.com/office/drawing/2014/main" id="{7DBFF8B3-86E8-4941-9CE0-40C8A654CE44}"/>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9" name="Graphic 228">
              <a:extLst>
                <a:ext uri="{FF2B5EF4-FFF2-40B4-BE49-F238E27FC236}">
                  <a16:creationId xmlns:a16="http://schemas.microsoft.com/office/drawing/2014/main" id="{EC058284-A5C4-43B9-889C-800B1A6049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cxnSp>
        <p:nvCxnSpPr>
          <p:cNvPr id="232" name="Straight Arrow Connector 231">
            <a:extLst>
              <a:ext uri="{FF2B5EF4-FFF2-40B4-BE49-F238E27FC236}">
                <a16:creationId xmlns:a16="http://schemas.microsoft.com/office/drawing/2014/main" id="{D028277A-B351-438B-B33F-91E790DAE21D}"/>
              </a:ext>
            </a:extLst>
          </p:cNvPr>
          <p:cNvCxnSpPr>
            <a:cxnSpLocks/>
          </p:cNvCxnSpPr>
          <p:nvPr/>
        </p:nvCxnSpPr>
        <p:spPr>
          <a:xfrm flipV="1">
            <a:off x="3570779" y="3876042"/>
            <a:ext cx="4300681"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2C6539EA-7C3C-47D4-B51A-6BFB8D137504}"/>
              </a:ext>
            </a:extLst>
          </p:cNvPr>
          <p:cNvCxnSpPr>
            <a:cxnSpLocks/>
          </p:cNvCxnSpPr>
          <p:nvPr/>
        </p:nvCxnSpPr>
        <p:spPr>
          <a:xfrm flipH="1">
            <a:off x="2798038" y="3876042"/>
            <a:ext cx="772741" cy="496755"/>
          </a:xfrm>
          <a:prstGeom prst="straightConnector1">
            <a:avLst/>
          </a:prstGeom>
          <a:ln w="22225">
            <a:solidFill>
              <a:schemeClr val="accent2"/>
            </a:solidFill>
            <a:headEnd type="none"/>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E2BF0A5-CD4C-4797-87C8-2B3769AB9591}"/>
              </a:ext>
            </a:extLst>
          </p:cNvPr>
          <p:cNvCxnSpPr>
            <a:cxnSpLocks/>
            <a:stCxn id="214" idx="1"/>
            <a:endCxn id="229" idx="2"/>
          </p:cNvCxnSpPr>
          <p:nvPr/>
        </p:nvCxnSpPr>
        <p:spPr>
          <a:xfrm rot="10800000">
            <a:off x="8050851" y="4108982"/>
            <a:ext cx="341562" cy="1684937"/>
          </a:xfrm>
          <a:prstGeom prst="bentConnector2">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9A2B927A-CEDC-4798-9651-7EC8EDCE9397}"/>
              </a:ext>
            </a:extLst>
          </p:cNvPr>
          <p:cNvSpPr/>
          <p:nvPr/>
        </p:nvSpPr>
        <p:spPr>
          <a:xfrm rot="16200000">
            <a:off x="2832206" y="5106142"/>
            <a:ext cx="821778" cy="191312"/>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sp>
        <p:nvSpPr>
          <p:cNvPr id="243" name="Rectangle 242">
            <a:extLst>
              <a:ext uri="{FF2B5EF4-FFF2-40B4-BE49-F238E27FC236}">
                <a16:creationId xmlns:a16="http://schemas.microsoft.com/office/drawing/2014/main" id="{CE5AF6EC-AD87-403B-85DC-2047B5F80EC3}"/>
              </a:ext>
            </a:extLst>
          </p:cNvPr>
          <p:cNvSpPr/>
          <p:nvPr/>
        </p:nvSpPr>
        <p:spPr>
          <a:xfrm rot="16200000">
            <a:off x="7102478" y="5106143"/>
            <a:ext cx="821778" cy="191312"/>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spTree>
    <p:extLst>
      <p:ext uri="{BB962C8B-B14F-4D97-AF65-F5344CB8AC3E}">
        <p14:creationId xmlns:p14="http://schemas.microsoft.com/office/powerpoint/2010/main" val="67993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up)">
                                      <p:cBhvr>
                                        <p:cTn id="7" dur="500"/>
                                        <p:tgtEl>
                                          <p:spTgt spid="10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3" grpId="0" animBg="1"/>
      <p:bldP spid="4" grpId="0"/>
      <p:bldP spid="106" grpId="0" animBg="1"/>
      <p:bldP spid="107" grpId="0"/>
      <p:bldP spid="108" grpId="0" animBg="1"/>
      <p:bldP spid="10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1"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4" y="449264"/>
            <a:ext cx="11563350" cy="773112"/>
          </a:xfrm>
        </p:spPr>
        <p:txBody>
          <a:bodyPr/>
          <a:lstStyle/>
          <a:p>
            <a:r>
              <a:rPr lang="en-US"/>
              <a:t>Prerequisites</a:t>
            </a:r>
          </a:p>
        </p:txBody>
      </p:sp>
      <p:sp>
        <p:nvSpPr>
          <p:cNvPr id="8" name="Rectangle 7">
            <a:extLst>
              <a:ext uri="{FF2B5EF4-FFF2-40B4-BE49-F238E27FC236}">
                <a16:creationId xmlns:a16="http://schemas.microsoft.com/office/drawing/2014/main" id="{1B574D3C-E7C6-4648-ADB3-AE7DCCC6C7AF}"/>
              </a:ext>
            </a:extLst>
          </p:cNvPr>
          <p:cNvSpPr/>
          <p:nvPr/>
        </p:nvSpPr>
        <p:spPr>
          <a:xfrm>
            <a:off x="454001" y="2132772"/>
            <a:ext cx="11544323" cy="4031721"/>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nchorCtr="0"/>
          <a:lstStyle/>
          <a:p>
            <a:pPr defTabSz="932472" fontAlgn="base">
              <a:lnSpc>
                <a:spcPct val="90000"/>
              </a:lnSpc>
              <a:spcBef>
                <a:spcPts val="600"/>
              </a:spcBef>
            </a:pPr>
            <a:endParaRPr lang="en-US" sz="1800" dirty="0">
              <a:solidFill>
                <a:schemeClr val="tx1"/>
              </a:solidFill>
              <a:ea typeface="Segoe UI" pitchFamily="34" charset="0"/>
              <a:cs typeface="Segoe UI" pitchFamily="34" charset="0"/>
            </a:endParaRPr>
          </a:p>
          <a:p>
            <a:pPr defTabSz="932472" fontAlgn="base">
              <a:lnSpc>
                <a:spcPct val="90000"/>
              </a:lnSpc>
              <a:spcBef>
                <a:spcPts val="600"/>
              </a:spcBef>
            </a:pPr>
            <a:r>
              <a:rPr lang="en-US" sz="1800" dirty="0">
                <a:solidFill>
                  <a:schemeClr val="tx1"/>
                </a:solidFill>
                <a:ea typeface="Segoe UI" pitchFamily="34" charset="0"/>
                <a:cs typeface="Segoe UI" pitchFamily="34" charset="0"/>
              </a:rPr>
              <a:t>Azure Subscription</a:t>
            </a:r>
          </a:p>
          <a:p>
            <a:pPr defTabSz="932472" fontAlgn="base">
              <a:lnSpc>
                <a:spcPct val="90000"/>
              </a:lnSpc>
              <a:spcBef>
                <a:spcPts val="2000"/>
              </a:spcBef>
            </a:pPr>
            <a:r>
              <a:rPr lang="en-US" sz="1800" dirty="0">
                <a:solidFill>
                  <a:schemeClr val="tx1"/>
                </a:solidFill>
                <a:ea typeface="Segoe UI" pitchFamily="34" charset="0"/>
                <a:cs typeface="Segoe UI" pitchFamily="34" charset="0"/>
              </a:rPr>
              <a:t>Azure Active Directory setup</a:t>
            </a:r>
          </a:p>
          <a:p>
            <a:pPr marL="361950" indent="-223520" defTabSz="932472" fontAlgn="base">
              <a:lnSpc>
                <a:spcPct val="90000"/>
              </a:lnSpc>
              <a:spcBef>
                <a:spcPts val="800"/>
              </a:spcBef>
              <a:buFont typeface="Arial" panose="020B0604020202020204" pitchFamily="34" charset="0"/>
              <a:buChar char="•"/>
            </a:pPr>
            <a:r>
              <a:rPr lang="en-US" sz="1600" dirty="0">
                <a:solidFill>
                  <a:schemeClr val="tx1"/>
                </a:solidFill>
                <a:ea typeface="Segoe UI" pitchFamily="34" charset="0"/>
                <a:cs typeface="Segoe UI" pitchFamily="34" charset="0"/>
              </a:rPr>
              <a:t>Full admin rights</a:t>
            </a:r>
            <a:endParaRPr lang="en-US" sz="1600">
              <a:solidFill>
                <a:schemeClr val="tx1"/>
              </a:solidFill>
              <a:ea typeface="Segoe UI" pitchFamily="34" charset="0"/>
              <a:cs typeface="Segoe UI" pitchFamily="34" charset="0"/>
            </a:endParaRPr>
          </a:p>
          <a:p>
            <a:pPr marL="361950" indent="-223520" defTabSz="932472" fontAlgn="base">
              <a:lnSpc>
                <a:spcPct val="90000"/>
              </a:lnSpc>
              <a:spcBef>
                <a:spcPts val="1200"/>
              </a:spcBef>
              <a:buFont typeface="Arial" panose="020B0604020202020204" pitchFamily="34" charset="0"/>
              <a:buChar char="•"/>
            </a:pPr>
            <a:r>
              <a:rPr lang="en-US" sz="1600" dirty="0">
                <a:solidFill>
                  <a:schemeClr val="tx1"/>
                </a:solidFill>
                <a:ea typeface="Segoe UI" pitchFamily="34" charset="0"/>
                <a:cs typeface="Segoe UI" pitchFamily="34" charset="0"/>
              </a:rPr>
              <a:t>Azure AD Connect </a:t>
            </a:r>
            <a:endParaRPr lang="en-US" sz="1600">
              <a:solidFill>
                <a:schemeClr val="tx1"/>
              </a:solidFill>
              <a:ea typeface="Segoe UI" pitchFamily="34" charset="0"/>
              <a:cs typeface="Segoe UI" pitchFamily="34" charset="0"/>
            </a:endParaRPr>
          </a:p>
          <a:p>
            <a:pPr marL="361950" indent="-223520" defTabSz="932472" fontAlgn="base">
              <a:lnSpc>
                <a:spcPct val="90000"/>
              </a:lnSpc>
              <a:spcBef>
                <a:spcPts val="1200"/>
              </a:spcBef>
              <a:buFont typeface="Arial" panose="020B0604020202020204" pitchFamily="34" charset="0"/>
              <a:buChar char="•"/>
            </a:pPr>
            <a:r>
              <a:rPr lang="en-US" sz="1600">
                <a:solidFill>
                  <a:schemeClr val="tx1"/>
                </a:solidFill>
                <a:ea typeface="Segoe UI" pitchFamily="34" charset="0"/>
                <a:cs typeface="Segoe UI"/>
              </a:rPr>
              <a:t>ADFS (optional for SSO)</a:t>
            </a:r>
          </a:p>
          <a:p>
            <a:pPr defTabSz="932472" fontAlgn="base">
              <a:lnSpc>
                <a:spcPct val="90000"/>
              </a:lnSpc>
              <a:spcBef>
                <a:spcPts val="2000"/>
              </a:spcBef>
            </a:pPr>
            <a:r>
              <a:rPr lang="en-US" sz="1800" dirty="0">
                <a:solidFill>
                  <a:schemeClr val="tx1"/>
                </a:solidFill>
                <a:ea typeface="Segoe UI" pitchFamily="34" charset="0"/>
                <a:cs typeface="Segoe UI" pitchFamily="34" charset="0"/>
              </a:rPr>
              <a:t>Domain controller</a:t>
            </a:r>
          </a:p>
          <a:p>
            <a:pPr defTabSz="932472" fontAlgn="base">
              <a:lnSpc>
                <a:spcPct val="90000"/>
              </a:lnSpc>
              <a:spcBef>
                <a:spcPts val="2000"/>
              </a:spcBef>
            </a:pPr>
            <a:r>
              <a:rPr lang="en-US" sz="1800" dirty="0">
                <a:solidFill>
                  <a:schemeClr val="tx1"/>
                </a:solidFill>
                <a:ea typeface="Segoe UI" pitchFamily="34" charset="0"/>
                <a:cs typeface="Segoe UI" pitchFamily="34" charset="0"/>
              </a:rPr>
              <a:t>Optional: Networking/on-prem connectivity – express route, VPN, etc.</a:t>
            </a:r>
          </a:p>
          <a:p>
            <a:pPr defTabSz="932472" fontAlgn="base">
              <a:lnSpc>
                <a:spcPct val="90000"/>
              </a:lnSpc>
              <a:spcBef>
                <a:spcPts val="2000"/>
              </a:spcBef>
            </a:pPr>
            <a:r>
              <a:rPr lang="en-US" sz="1800" dirty="0">
                <a:solidFill>
                  <a:schemeClr val="tx1"/>
                </a:solidFill>
                <a:ea typeface="Segoe UI" pitchFamily="34" charset="0"/>
                <a:cs typeface="Segoe UI" pitchFamily="34" charset="0"/>
              </a:rPr>
              <a:t>Entitlement check (licensing)</a:t>
            </a:r>
            <a:endParaRPr lang="en-US" sz="2000"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5F4E7B5-00AE-4A08-A35A-560DB82B7BBB}"/>
              </a:ext>
            </a:extLst>
          </p:cNvPr>
          <p:cNvSpPr/>
          <p:nvPr/>
        </p:nvSpPr>
        <p:spPr bwMode="auto">
          <a:xfrm>
            <a:off x="454001" y="1452215"/>
            <a:ext cx="11544323" cy="693066"/>
          </a:xfrm>
          <a:prstGeom prst="rect">
            <a:avLst/>
          </a:prstGeom>
          <a:solidFill>
            <a:srgbClr val="003C6C"/>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699422">
              <a:lnSpc>
                <a:spcPct val="90000"/>
              </a:lnSpc>
            </a:pPr>
            <a:r>
              <a:rPr lang="en-US" sz="2400" dirty="0">
                <a:solidFill>
                  <a:schemeClr val="bg1"/>
                </a:solidFill>
              </a:rPr>
              <a:t>Requirements</a:t>
            </a:r>
          </a:p>
        </p:txBody>
      </p:sp>
    </p:spTree>
    <p:extLst>
      <p:ext uri="{BB962C8B-B14F-4D97-AF65-F5344CB8AC3E}">
        <p14:creationId xmlns:p14="http://schemas.microsoft.com/office/powerpoint/2010/main" val="5345018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9"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dirty="0"/>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extLst/>
          </p:nvPr>
        </p:nvGraphicFramePr>
        <p:xfrm>
          <a:off x="6531195" y="3078121"/>
          <a:ext cx="5557595" cy="3037393"/>
        </p:xfrm>
        <a:graphic>
          <a:graphicData uri="http://schemas.openxmlformats.org/drawingml/2006/table">
            <a:tbl>
              <a:tblPr firstRow="1" firstCol="1" bandRow="1">
                <a:tableStyleId>{5C22544A-7EE6-4342-B048-85BDC9FD1C3A}</a:tableStyleId>
              </a:tblPr>
              <a:tblGrid>
                <a:gridCol w="1258567">
                  <a:extLst>
                    <a:ext uri="{9D8B030D-6E8A-4147-A177-3AD203B41FA5}">
                      <a16:colId xmlns:a16="http://schemas.microsoft.com/office/drawing/2014/main" val="2809098465"/>
                    </a:ext>
                  </a:extLst>
                </a:gridCol>
                <a:gridCol w="1984961">
                  <a:extLst>
                    <a:ext uri="{9D8B030D-6E8A-4147-A177-3AD203B41FA5}">
                      <a16:colId xmlns:a16="http://schemas.microsoft.com/office/drawing/2014/main" val="4032334004"/>
                    </a:ext>
                  </a:extLst>
                </a:gridCol>
                <a:gridCol w="2314067">
                  <a:extLst>
                    <a:ext uri="{9D8B030D-6E8A-4147-A177-3AD203B41FA5}">
                      <a16:colId xmlns:a16="http://schemas.microsoft.com/office/drawing/2014/main" val="2309847289"/>
                    </a:ext>
                  </a:extLst>
                </a:gridCol>
              </a:tblGrid>
              <a:tr h="440624">
                <a:tc>
                  <a:txBody>
                    <a:bodyPr/>
                    <a:lstStyle/>
                    <a:p>
                      <a:endParaRPr lang="en-US" sz="1600" dirty="0">
                        <a:solidFill>
                          <a:schemeClr val="tx1"/>
                        </a:solidFill>
                      </a:endParaRPr>
                    </a:p>
                  </a:txBody>
                  <a:tcPr marL="0" marR="189263" marT="46630" marB="46630">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Connectivity Type</a:t>
                      </a:r>
                    </a:p>
                  </a:txBody>
                  <a:tcPr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Special Considerations</a:t>
                      </a:r>
                    </a:p>
                  </a:txBody>
                  <a:tcPr marT="46630" marB="46630">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79667">
                <a:tc>
                  <a:txBody>
                    <a:bodyPr/>
                    <a:lstStyle/>
                    <a:p>
                      <a:r>
                        <a:rPr lang="en-US" sz="1400" b="0" dirty="0">
                          <a:solidFill>
                            <a:schemeClr val="bg1"/>
                          </a:solidFill>
                          <a:latin typeface="+mj-lt"/>
                        </a:rPr>
                        <a:t>ExpressRoute</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Dedicated network through service provider</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58551">
                <a:tc>
                  <a:txBody>
                    <a:bodyPr/>
                    <a:lstStyle/>
                    <a:p>
                      <a:r>
                        <a:rPr lang="en-US" sz="1400" b="0" dirty="0">
                          <a:solidFill>
                            <a:schemeClr val="bg1"/>
                          </a:solidFill>
                          <a:latin typeface="+mj-lt"/>
                        </a:rPr>
                        <a:t>Site-to-Site VPN</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Limited bandwidth compared to ExpressRoute</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58551">
                <a:tc>
                  <a:txBody>
                    <a:bodyPr/>
                    <a:lstStyle/>
                    <a:p>
                      <a:r>
                        <a:rPr lang="en-US" sz="1400" b="0" dirty="0">
                          <a:solidFill>
                            <a:schemeClr val="bg1"/>
                          </a:solidFill>
                          <a:latin typeface="+mj-lt"/>
                        </a:rPr>
                        <a:t>Azure AD Domain Services</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Isolated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Must synchronize password hashes to Azure AD</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841" y="1925097"/>
            <a:ext cx="6107699" cy="951453"/>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N" sz="2400" dirty="0">
                  <a:solidFill>
                    <a:schemeClr val="bg1"/>
                  </a:solidFill>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solidFill>
                    <a:schemeClr val="bg1"/>
                  </a:solidFill>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solidFill>
                    <a:schemeClr val="bg1"/>
                  </a:solidFill>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11479" y="3146682"/>
            <a:ext cx="5684819" cy="535531"/>
          </a:xfrm>
          <a:prstGeom prst="rect">
            <a:avLst/>
          </a:prstGeom>
        </p:spPr>
        <p:txBody>
          <a:bodyPr wrap="square">
            <a:spAutoFit/>
          </a:bodyPr>
          <a:lstStyle/>
          <a:p>
            <a:pPr defTabSz="932472" fontAlgn="base">
              <a:lnSpc>
                <a:spcPct val="90000"/>
              </a:lnSpc>
              <a:spcBef>
                <a:spcPts val="1800"/>
              </a:spcBef>
            </a:pPr>
            <a:r>
              <a:rPr lang="en-US" sz="1600" dirty="0">
                <a:ea typeface="Segoe UI" pitchFamily="34" charset="0"/>
                <a:cs typeface="Segoe UI" pitchFamily="34" charset="0"/>
              </a:rPr>
              <a:t>Network must route to a Windows Server Active</a:t>
            </a:r>
            <a:br>
              <a:rPr lang="en-US" sz="1600" dirty="0">
                <a:ea typeface="Segoe UI" pitchFamily="34" charset="0"/>
                <a:cs typeface="Segoe UI" pitchFamily="34" charset="0"/>
              </a:rPr>
            </a:br>
            <a:r>
              <a:rPr lang="en-US" sz="1600" dirty="0">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11227" y="4028697"/>
            <a:ext cx="5664885" cy="535531"/>
          </a:xfrm>
          <a:prstGeom prst="rect">
            <a:avLst/>
          </a:prstGeom>
        </p:spPr>
        <p:txBody>
          <a:bodyPr wrap="square">
            <a:spAutoFit/>
          </a:bodyPr>
          <a:lstStyle/>
          <a:p>
            <a:pPr defTabSz="932472" fontAlgn="base">
              <a:lnSpc>
                <a:spcPct val="90000"/>
              </a:lnSpc>
              <a:spcBef>
                <a:spcPts val="1800"/>
              </a:spcBef>
            </a:pPr>
            <a:r>
              <a:rPr lang="en-US" sz="1600" dirty="0">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9885" y="4920873"/>
            <a:ext cx="5559191" cy="313932"/>
          </a:xfrm>
          <a:prstGeom prst="rect">
            <a:avLst/>
          </a:prstGeom>
        </p:spPr>
        <p:txBody>
          <a:bodyPr wrap="square">
            <a:spAutoFit/>
          </a:bodyPr>
          <a:lstStyle/>
          <a:p>
            <a:pPr defTabSz="932472" fontAlgn="base">
              <a:lnSpc>
                <a:spcPct val="90000"/>
              </a:lnSpc>
              <a:spcBef>
                <a:spcPts val="1800"/>
              </a:spcBef>
            </a:pPr>
            <a:r>
              <a:rPr lang="en-US" sz="1600" dirty="0">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38480" y="3855455"/>
            <a:ext cx="5430190" cy="882015"/>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33680" y="2876555"/>
            <a:ext cx="11962515" cy="3577000"/>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330017" y="1925097"/>
            <a:ext cx="6107697" cy="951453"/>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N" sz="2400" dirty="0">
                  <a:solidFill>
                    <a:schemeClr val="bg1"/>
                  </a:solidFill>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solidFill>
                    <a:schemeClr val="bg1"/>
                  </a:solidFill>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solidFill>
                    <a:schemeClr val="bg1"/>
                  </a:solidFill>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6178" y="6322695"/>
            <a:ext cx="36576" cy="14890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2177121" y="6322695"/>
            <a:ext cx="36576" cy="14890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4269" y="3235776"/>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dirty="0" err="1">
              <a:gradFill>
                <a:gsLst>
                  <a:gs pos="0">
                    <a:srgbClr val="FFFFFF"/>
                  </a:gs>
                  <a:gs pos="100000">
                    <a:srgbClr val="FFFFFF"/>
                  </a:gs>
                </a:gsLst>
                <a:lin ang="5400000" scaled="0"/>
              </a:gradFill>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4270" y="4130297"/>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dirty="0" err="1">
              <a:gradFill>
                <a:gsLst>
                  <a:gs pos="0">
                    <a:srgbClr val="FFFFFF"/>
                  </a:gs>
                  <a:gs pos="100000">
                    <a:srgbClr val="FFFFFF"/>
                  </a:gs>
                </a:gsLst>
                <a:lin ang="5400000" scaled="0"/>
              </a:gradFill>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4269" y="5028976"/>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dirty="0" err="1">
              <a:gradFill>
                <a:gsLst>
                  <a:gs pos="0">
                    <a:srgbClr val="FFFFFF"/>
                  </a:gs>
                  <a:gs pos="100000">
                    <a:srgbClr val="FFFFFF"/>
                  </a:gs>
                </a:gsLst>
                <a:lin ang="5400000" scaled="0"/>
              </a:gradFill>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218237" y="2968128"/>
            <a:ext cx="0" cy="338929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259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D76683-E875-49EC-A8DF-458AF29DAC99}"/>
              </a:ext>
            </a:extLst>
          </p:cNvPr>
          <p:cNvGraphicFramePr>
            <a:graphicFrameLocks noChangeAspect="1"/>
          </p:cNvGraphicFramePr>
          <p:nvPr>
            <p:custDataLst>
              <p:tags r:id="rId2"/>
            </p:custDataLst>
            <p:extLst>
              <p:ext uri="{D42A27DB-BD31-4B8C-83A1-F6EECF244321}">
                <p14:modId xmlns:p14="http://schemas.microsoft.com/office/powerpoint/2010/main" val="1984514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07"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DBD76683-E875-49EC-A8DF-458AF29DAC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9E7DD12-50E5-45C6-9AD1-9A4AE9102398}"/>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Implementation Guidance – infrastructure management</a:t>
            </a:r>
          </a:p>
        </p:txBody>
      </p:sp>
    </p:spTree>
    <p:extLst>
      <p:ext uri="{BB962C8B-B14F-4D97-AF65-F5344CB8AC3E}">
        <p14:creationId xmlns:p14="http://schemas.microsoft.com/office/powerpoint/2010/main" val="20685180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42808" y="2090057"/>
            <a:ext cx="4547970" cy="404948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r>
              <a:rPr lang="en-US" sz="2400" dirty="0">
                <a:solidFill>
                  <a:schemeClr val="accent1"/>
                </a:solidFill>
                <a:cs typeface="Segoe UI" pitchFamily="34" charset="0"/>
              </a:rPr>
              <a:t>Master image can be managed by any already existing process and technologies including</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Azure Update Management </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System Center Configuration Manager</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3</a:t>
            </a:r>
            <a:r>
              <a:rPr lang="en-US" sz="2400" baseline="30000" dirty="0">
                <a:ea typeface="Segoe UI" pitchFamily="34" charset="0"/>
                <a:cs typeface="Segoe UI" pitchFamily="34" charset="0"/>
              </a:rPr>
              <a:t>rd</a:t>
            </a:r>
            <a:r>
              <a:rPr lang="en-US" sz="2400" dirty="0">
                <a:ea typeface="Segoe UI" pitchFamily="34" charset="0"/>
                <a:cs typeface="Segoe UI" pitchFamily="34" charset="0"/>
              </a:rPr>
              <a:t> party</a:t>
            </a:r>
            <a:endParaRPr lang="en-US" sz="2800" dirty="0">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243554"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600"/>
              </a:spcAft>
            </a:pPr>
            <a:r>
              <a:rPr lang="en-US" sz="2400" dirty="0">
                <a:solidFill>
                  <a:schemeClr val="accent1"/>
                </a:solidFill>
                <a:cs typeface="Segoe UI" pitchFamily="34" charset="0"/>
              </a:rPr>
              <a:t>Best practices document will be provided to assist in configuration of a golden image </a:t>
            </a:r>
            <a:br>
              <a:rPr lang="en-US" sz="2400" dirty="0">
                <a:solidFill>
                  <a:schemeClr val="accent1"/>
                </a:solidFill>
                <a:cs typeface="Segoe UI" pitchFamily="34" charset="0"/>
              </a:rPr>
            </a:br>
            <a:r>
              <a:rPr lang="en-US" sz="2400" dirty="0">
                <a:solidFill>
                  <a:schemeClr val="accent1"/>
                </a:solidFill>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741390"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1800"/>
              </a:spcAft>
            </a:pPr>
            <a:r>
              <a:rPr lang="en-US" sz="2400" dirty="0">
                <a:solidFill>
                  <a:schemeClr val="accent1"/>
                </a:solidFill>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255430"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753266"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255430" y="1481049"/>
            <a:ext cx="373474" cy="50924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758128" y="1476375"/>
            <a:ext cx="466411" cy="513923"/>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54684" y="1493816"/>
            <a:ext cx="717953" cy="504784"/>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89621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42807"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66559"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42807"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813497" y="2090057"/>
            <a:ext cx="3195941" cy="4432655"/>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83254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628152"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Update VMs with existing Azure management solutions and all VMs in</a:t>
            </a:r>
            <a:br>
              <a:rPr lang="en-US" sz="2400" dirty="0">
                <a:solidFill>
                  <a:schemeClr val="accent1"/>
                </a:solidFill>
                <a:cs typeface="Segoe UI" pitchFamily="34" charset="0"/>
              </a:rPr>
            </a:br>
            <a:r>
              <a:rPr lang="en-US" sz="2400" dirty="0">
                <a:solidFill>
                  <a:schemeClr val="accent1"/>
                </a:solidFill>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628152"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Use SCCM to manage</a:t>
            </a:r>
            <a:br>
              <a:rPr lang="en-US" sz="2400" dirty="0">
                <a:solidFill>
                  <a:schemeClr val="accent1"/>
                </a:solidFill>
                <a:cs typeface="Segoe UI" pitchFamily="34" charset="0"/>
              </a:rPr>
            </a:br>
            <a:r>
              <a:rPr lang="en-US" sz="2400" dirty="0">
                <a:solidFill>
                  <a:schemeClr val="accent1"/>
                </a:solidFill>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651904"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651904"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44996" y="1457240"/>
            <a:ext cx="518981" cy="518979"/>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651904" y="1499616"/>
            <a:ext cx="480928" cy="472845"/>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51206" y="4294206"/>
            <a:ext cx="377849" cy="37793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820529" y="1466850"/>
            <a:ext cx="534416" cy="505611"/>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639349" y="4294599"/>
            <a:ext cx="504151" cy="38520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18359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Profile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42808" y="2090057"/>
            <a:ext cx="5767090" cy="4049486"/>
          </a:xfrm>
          <a:prstGeom prst="rect">
            <a:avLst/>
          </a:prstGeom>
          <a:ln w="6350">
            <a:solidFill>
              <a:schemeClr val="bg1">
                <a:lumMod val="85000"/>
              </a:schemeClr>
            </a:solidFill>
          </a:ln>
        </p:spPr>
        <p:txBody>
          <a:bodyPr wrap="square" lIns="137160" tIns="91440" rIns="137160" bIns="91440" numCol="2" spcCol="274320">
            <a:noAutofit/>
          </a:bodyPr>
          <a:lstStyle/>
          <a:p>
            <a:pPr defTabSz="932472" fontAlgn="base">
              <a:spcBef>
                <a:spcPts val="1200"/>
              </a:spcBef>
              <a:spcAft>
                <a:spcPts val="800"/>
              </a:spcAft>
            </a:pPr>
            <a:r>
              <a:rPr lang="en-US" sz="2000" dirty="0">
                <a:solidFill>
                  <a:schemeClr val="accent1"/>
                </a:solidFill>
                <a:cs typeface="Segoe UI" pitchFamily="34" charset="0"/>
              </a:rPr>
              <a:t>Profile Container</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User profile is placed into a VHD container that is stored in a central location on the network or in the cloud</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This VHD is dynamically attached at user logon</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Content appear to be in its native location</a:t>
            </a:r>
            <a:br>
              <a:rPr lang="en-US" sz="1400" dirty="0">
                <a:cs typeface="Segoe UI" pitchFamily="34" charset="0"/>
              </a:rPr>
            </a:br>
            <a:br>
              <a:rPr lang="en-US" sz="1200" dirty="0">
                <a:cs typeface="Segoe UI" pitchFamily="34" charset="0"/>
              </a:rPr>
            </a:br>
            <a:endParaRPr lang="en-US" sz="1200" dirty="0">
              <a:cs typeface="Segoe UI" pitchFamily="34" charset="0"/>
            </a:endParaRPr>
          </a:p>
          <a:p>
            <a:pPr lvl="0" defTabSz="932742">
              <a:spcBef>
                <a:spcPts val="600"/>
              </a:spcBef>
              <a:defRPr/>
            </a:pPr>
            <a:endParaRPr lang="en-US" sz="1200" dirty="0">
              <a:cs typeface="Segoe UI" pitchFamily="34" charset="0"/>
            </a:endParaRPr>
          </a:p>
          <a:p>
            <a:pPr lvl="0" algn="ctr" defTabSz="932742">
              <a:spcBef>
                <a:spcPts val="1200"/>
              </a:spcBef>
              <a:defRPr/>
            </a:pPr>
            <a:endParaRPr lang="en-US" sz="1400" b="1" dirty="0">
              <a:cs typeface="Segoe UI" panose="020B0502040204020203" pitchFamily="34" charset="0"/>
            </a:endParaRPr>
          </a:p>
        </p:txBody>
      </p:sp>
      <p:sp>
        <p:nvSpPr>
          <p:cNvPr id="34" name="Rectangle 33">
            <a:extLst>
              <a:ext uri="{FF2B5EF4-FFF2-40B4-BE49-F238E27FC236}">
                <a16:creationId xmlns:a16="http://schemas.microsoft.com/office/drawing/2014/main" id="{BA84428B-0A8F-4AD0-8D8B-EA9DE5B5333A}"/>
              </a:ext>
            </a:extLst>
          </p:cNvPr>
          <p:cNvSpPr/>
          <p:nvPr/>
        </p:nvSpPr>
        <p:spPr>
          <a:xfrm>
            <a:off x="6455390" y="2090057"/>
            <a:ext cx="5767090" cy="404948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000" dirty="0">
                <a:solidFill>
                  <a:schemeClr val="accent1"/>
                </a:solidFill>
                <a:cs typeface="Segoe UI" pitchFamily="34" charset="0"/>
              </a:rPr>
              <a:t>Cloud Cache</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Cloud Cache will absorb reads and optimize writes into cost effective payloads</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Adding a local cache component</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Applications talk to the local cache, and the cache talks to the remote container</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If the connection to the remote container is interrupted, the apps still work because they’re talking to the cache</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If the interruption is short, or no data that isn’t in the cache is requested during the outage, everything behaves normally</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When connection comes back online, we reconnect and re-sync if necessary</a:t>
            </a:r>
          </a:p>
          <a:p>
            <a:pPr>
              <a:spcBef>
                <a:spcPts val="3000"/>
              </a:spcBef>
              <a:spcAft>
                <a:spcPts val="1800"/>
              </a:spcAft>
            </a:pPr>
            <a:endParaRPr lang="en-US" sz="1600" dirty="0">
              <a:solidFill>
                <a:schemeClr val="accent1"/>
              </a:solidFill>
              <a:cs typeface="Segoe UI" pitchFamily="34" charset="0"/>
            </a:endParaRP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6467266"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A0D0EAE-B66D-451D-85EC-B96613E0FED2}"/>
              </a:ext>
            </a:extLst>
          </p:cNvPr>
          <p:cNvGrpSpPr/>
          <p:nvPr/>
        </p:nvGrpSpPr>
        <p:grpSpPr>
          <a:xfrm>
            <a:off x="578939" y="1476375"/>
            <a:ext cx="475883" cy="502842"/>
            <a:chOff x="12831763" y="3690938"/>
            <a:chExt cx="1933576" cy="2043113"/>
          </a:xfrm>
        </p:grpSpPr>
        <p:sp>
          <p:nvSpPr>
            <p:cNvPr id="20" name="Freeform 55">
              <a:extLst>
                <a:ext uri="{FF2B5EF4-FFF2-40B4-BE49-F238E27FC236}">
                  <a16:creationId xmlns:a16="http://schemas.microsoft.com/office/drawing/2014/main" id="{8A0BB0B8-FD60-4623-AD28-BBB6D4AA3B84}"/>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56">
              <a:extLst>
                <a:ext uri="{FF2B5EF4-FFF2-40B4-BE49-F238E27FC236}">
                  <a16:creationId xmlns:a16="http://schemas.microsoft.com/office/drawing/2014/main" id="{E87DD413-99F0-47D6-A76F-59F362E7320C}"/>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57">
              <a:extLst>
                <a:ext uri="{FF2B5EF4-FFF2-40B4-BE49-F238E27FC236}">
                  <a16:creationId xmlns:a16="http://schemas.microsoft.com/office/drawing/2014/main" id="{52913F49-C5AF-4673-A8AD-100F6A6F8A0B}"/>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58">
              <a:extLst>
                <a:ext uri="{FF2B5EF4-FFF2-40B4-BE49-F238E27FC236}">
                  <a16:creationId xmlns:a16="http://schemas.microsoft.com/office/drawing/2014/main" id="{624DF238-1D6C-4CFF-8FE8-C323F81CD4DE}"/>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59">
              <a:extLst>
                <a:ext uri="{FF2B5EF4-FFF2-40B4-BE49-F238E27FC236}">
                  <a16:creationId xmlns:a16="http://schemas.microsoft.com/office/drawing/2014/main" id="{56C28F80-89BD-4BAF-90A4-E98253A8757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60">
              <a:extLst>
                <a:ext uri="{FF2B5EF4-FFF2-40B4-BE49-F238E27FC236}">
                  <a16:creationId xmlns:a16="http://schemas.microsoft.com/office/drawing/2014/main" id="{B7B7685D-2659-4634-A35F-631EEB6B5B24}"/>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Graphic 3" descr="Download from cloud">
            <a:extLst>
              <a:ext uri="{FF2B5EF4-FFF2-40B4-BE49-F238E27FC236}">
                <a16:creationId xmlns:a16="http://schemas.microsoft.com/office/drawing/2014/main" id="{AD8B2836-E30C-4485-8E93-99FB67E2C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2608" y="1376839"/>
            <a:ext cx="706229" cy="706229"/>
          </a:xfrm>
          <a:prstGeom prst="rect">
            <a:avLst/>
          </a:prstGeom>
        </p:spPr>
      </p:pic>
      <p:sp>
        <p:nvSpPr>
          <p:cNvPr id="3" name="Rectangle 2">
            <a:extLst>
              <a:ext uri="{FF2B5EF4-FFF2-40B4-BE49-F238E27FC236}">
                <a16:creationId xmlns:a16="http://schemas.microsoft.com/office/drawing/2014/main" id="{1C0458DD-267A-4D20-AB2C-58D9D7431D6C}"/>
              </a:ext>
            </a:extLst>
          </p:cNvPr>
          <p:cNvSpPr/>
          <p:nvPr/>
        </p:nvSpPr>
        <p:spPr bwMode="auto">
          <a:xfrm rot="16200000">
            <a:off x="1616718" y="4008254"/>
            <a:ext cx="4056467" cy="213091"/>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Benefits </a:t>
            </a:r>
          </a:p>
        </p:txBody>
      </p:sp>
      <p:sp>
        <p:nvSpPr>
          <p:cNvPr id="6" name="Rectangle 5">
            <a:extLst>
              <a:ext uri="{FF2B5EF4-FFF2-40B4-BE49-F238E27FC236}">
                <a16:creationId xmlns:a16="http://schemas.microsoft.com/office/drawing/2014/main" id="{61D44388-A570-4063-967B-7A9D0E4E3F39}"/>
              </a:ext>
            </a:extLst>
          </p:cNvPr>
          <p:cNvSpPr/>
          <p:nvPr/>
        </p:nvSpPr>
        <p:spPr>
          <a:xfrm>
            <a:off x="3624942" y="2603967"/>
            <a:ext cx="2257457" cy="3293209"/>
          </a:xfrm>
          <a:prstGeom prst="rect">
            <a:avLst/>
          </a:prstGeom>
        </p:spPr>
        <p:txBody>
          <a:bodyPr wrap="square">
            <a:spAutoFit/>
          </a:bodyPr>
          <a:lstStyle/>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Extremely fast logon times</a:t>
            </a:r>
          </a:p>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Virtually eliminates profile corruption</a:t>
            </a:r>
          </a:p>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Uses native Windows VHD capabilities–no hypervisor</a:t>
            </a:r>
          </a:p>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Very easy to deploy and manage</a:t>
            </a:r>
          </a:p>
          <a:p>
            <a:pPr marL="419100" lvl="0" indent="-266700" defTabSz="932472" fontAlgn="base">
              <a:spcBef>
                <a:spcPts val="600"/>
              </a:spcBef>
              <a:spcAft>
                <a:spcPts val="600"/>
              </a:spcAft>
              <a:buFont typeface="Arial" panose="020B0604020202020204" pitchFamily="34" charset="0"/>
              <a:buChar char="•"/>
              <a:defRPr/>
            </a:pPr>
            <a:r>
              <a:rPr lang="en-US" sz="1400" dirty="0">
                <a:solidFill>
                  <a:srgbClr val="282828"/>
                </a:solidFill>
                <a:cs typeface="Segoe UI" pitchFamily="34" charset="0"/>
              </a:rPr>
              <a:t>Completely seamless end user experience</a:t>
            </a:r>
          </a:p>
        </p:txBody>
      </p:sp>
    </p:spTree>
    <p:extLst>
      <p:ext uri="{BB962C8B-B14F-4D97-AF65-F5344CB8AC3E}">
        <p14:creationId xmlns:p14="http://schemas.microsoft.com/office/powerpoint/2010/main" val="320206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4CA6A6A4-D64E-4F6C-AD54-0D82FAF02FF0}"/>
              </a:ext>
            </a:extLst>
          </p:cNvPr>
          <p:cNvGrpSpPr/>
          <p:nvPr/>
        </p:nvGrpSpPr>
        <p:grpSpPr>
          <a:xfrm>
            <a:off x="1927836" y="2220913"/>
            <a:ext cx="3538580" cy="3421791"/>
            <a:chOff x="442913" y="2220913"/>
            <a:chExt cx="3538580" cy="3421791"/>
          </a:xfrm>
        </p:grpSpPr>
        <p:sp>
          <p:nvSpPr>
            <p:cNvPr id="6" name="Rectangle 5">
              <a:extLst>
                <a:ext uri="{FF2B5EF4-FFF2-40B4-BE49-F238E27FC236}">
                  <a16:creationId xmlns:a16="http://schemas.microsoft.com/office/drawing/2014/main" id="{35B96C8D-D27B-48AA-AAE5-ADECC46B76FF}"/>
                </a:ext>
              </a:extLst>
            </p:cNvPr>
            <p:cNvSpPr/>
            <p:nvPr/>
          </p:nvSpPr>
          <p:spPr>
            <a:xfrm>
              <a:off x="442913" y="2220914"/>
              <a:ext cx="3538580" cy="3421790"/>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82880" tIns="914400" rIns="182880" bIns="91440" rtlCol="0" anchor="t" anchorCtr="0"/>
            <a:lstStyle/>
            <a:p>
              <a:pPr defTabSz="932472" fontAlgn="base">
                <a:lnSpc>
                  <a:spcPct val="90000"/>
                </a:lnSpc>
                <a:spcBef>
                  <a:spcPts val="1200"/>
                </a:spcBef>
              </a:pPr>
              <a:r>
                <a:rPr lang="en-US" sz="2000" dirty="0">
                  <a:solidFill>
                    <a:schemeClr val="tx1"/>
                  </a:solidFill>
                  <a:cs typeface="Segoe UI" pitchFamily="34" charset="0"/>
                </a:rPr>
                <a:t>Windows 10</a:t>
              </a:r>
            </a:p>
            <a:p>
              <a:pPr defTabSz="932472" fontAlgn="base">
                <a:lnSpc>
                  <a:spcPct val="90000"/>
                </a:lnSpc>
                <a:spcBef>
                  <a:spcPts val="1200"/>
                </a:spcBef>
              </a:pPr>
              <a:r>
                <a:rPr lang="en-US" sz="2000" dirty="0">
                  <a:solidFill>
                    <a:schemeClr val="tx1"/>
                  </a:solidFill>
                  <a:cs typeface="Segoe UI" pitchFamily="34" charset="0"/>
                </a:rPr>
                <a:t>Windows 7</a:t>
              </a:r>
            </a:p>
            <a:p>
              <a:pPr defTabSz="932472" fontAlgn="base">
                <a:lnSpc>
                  <a:spcPct val="90000"/>
                </a:lnSpc>
                <a:spcBef>
                  <a:spcPts val="1200"/>
                </a:spcBef>
              </a:pPr>
              <a:r>
                <a:rPr lang="en-US" sz="2000" dirty="0">
                  <a:solidFill>
                    <a:schemeClr val="tx1"/>
                  </a:solidFill>
                  <a:cs typeface="Segoe UI" pitchFamily="34" charset="0"/>
                </a:rPr>
                <a:t>HTML5 Web client on Windows, macOS and Linux</a:t>
              </a:r>
            </a:p>
            <a:p>
              <a:pPr defTabSz="932472" fontAlgn="base">
                <a:lnSpc>
                  <a:spcPct val="90000"/>
                </a:lnSpc>
                <a:spcBef>
                  <a:spcPts val="800"/>
                </a:spcBef>
              </a:pPr>
              <a:r>
                <a:rPr lang="en-US" sz="2000" dirty="0">
                  <a:solidFill>
                    <a:schemeClr val="tx1"/>
                  </a:solidFill>
                  <a:cs typeface="Segoe UI" pitchFamily="34" charset="0"/>
                </a:rPr>
                <a:t>Android</a:t>
              </a:r>
            </a:p>
            <a:p>
              <a:pPr defTabSz="932472" fontAlgn="base">
                <a:lnSpc>
                  <a:spcPct val="90000"/>
                </a:lnSpc>
                <a:spcBef>
                  <a:spcPts val="800"/>
                </a:spcBef>
              </a:pPr>
              <a:r>
                <a:rPr lang="en-US" sz="2000" dirty="0">
                  <a:solidFill>
                    <a:schemeClr val="tx1"/>
                  </a:solidFill>
                  <a:cs typeface="Segoe UI" pitchFamily="34" charset="0"/>
                </a:rPr>
                <a:t>Chromebook*</a:t>
              </a:r>
            </a:p>
          </p:txBody>
        </p:sp>
        <p:sp>
          <p:nvSpPr>
            <p:cNvPr id="7" name="Rectangle 6">
              <a:extLst>
                <a:ext uri="{FF2B5EF4-FFF2-40B4-BE49-F238E27FC236}">
                  <a16:creationId xmlns:a16="http://schemas.microsoft.com/office/drawing/2014/main" id="{188C6E65-458B-4FED-82E6-BD0641EF027E}"/>
                </a:ext>
              </a:extLst>
            </p:cNvPr>
            <p:cNvSpPr/>
            <p:nvPr/>
          </p:nvSpPr>
          <p:spPr bwMode="auto">
            <a:xfrm>
              <a:off x="442913" y="2220913"/>
              <a:ext cx="3538580" cy="74738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699422">
                <a:lnSpc>
                  <a:spcPct val="90000"/>
                </a:lnSpc>
              </a:pPr>
              <a:r>
                <a:rPr lang="en-US" sz="2000">
                  <a:solidFill>
                    <a:schemeClr val="bg1"/>
                  </a:solidFill>
                  <a:latin typeface="Segoe UI Semibold"/>
                </a:rPr>
                <a:t>Public Preview</a:t>
              </a:r>
            </a:p>
          </p:txBody>
        </p:sp>
      </p:gr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a:t>Timeline of supported platforms for WVD</a:t>
            </a:r>
          </a:p>
        </p:txBody>
      </p:sp>
      <p:cxnSp>
        <p:nvCxnSpPr>
          <p:cNvPr id="5" name="Straight Connector 4">
            <a:extLst>
              <a:ext uri="{FF2B5EF4-FFF2-40B4-BE49-F238E27FC236}">
                <a16:creationId xmlns:a16="http://schemas.microsoft.com/office/drawing/2014/main" id="{5BB715EF-4B75-41E4-A65E-ACA151472354}"/>
              </a:ext>
            </a:extLst>
          </p:cNvPr>
          <p:cNvCxnSpPr>
            <a:cxnSpLocks/>
          </p:cNvCxnSpPr>
          <p:nvPr/>
        </p:nvCxnSpPr>
        <p:spPr>
          <a:xfrm>
            <a:off x="1927836" y="1995650"/>
            <a:ext cx="7895472" cy="0"/>
          </a:xfrm>
          <a:prstGeom prst="line">
            <a:avLst/>
          </a:prstGeom>
          <a:ln w="12700" cap="rnd">
            <a:solidFill>
              <a:schemeClr val="bg1">
                <a:lumMod val="75000"/>
              </a:schemeClr>
            </a:solidFill>
            <a:prstDash val="dash"/>
            <a:headEnd type="none" w="lg" len="lg"/>
            <a:tailEnd type="arrow"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B3747A5-4D06-4F29-8996-FD2BB8292517}"/>
              </a:ext>
            </a:extLst>
          </p:cNvPr>
          <p:cNvGrpSpPr/>
          <p:nvPr/>
        </p:nvGrpSpPr>
        <p:grpSpPr>
          <a:xfrm>
            <a:off x="6284728" y="2974087"/>
            <a:ext cx="3538580" cy="2668617"/>
            <a:chOff x="4369959" y="2974087"/>
            <a:chExt cx="3538580" cy="2668617"/>
          </a:xfrm>
        </p:grpSpPr>
        <p:sp>
          <p:nvSpPr>
            <p:cNvPr id="10" name="Rectangle 9">
              <a:extLst>
                <a:ext uri="{FF2B5EF4-FFF2-40B4-BE49-F238E27FC236}">
                  <a16:creationId xmlns:a16="http://schemas.microsoft.com/office/drawing/2014/main" id="{1DC6BFAE-E561-4FA0-941B-55D761CAF890}"/>
                </a:ext>
              </a:extLst>
            </p:cNvPr>
            <p:cNvSpPr/>
            <p:nvPr/>
          </p:nvSpPr>
          <p:spPr>
            <a:xfrm>
              <a:off x="4369959" y="2974093"/>
              <a:ext cx="3538580" cy="2668611"/>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82880" tIns="914400" rIns="182880" bIns="91440" rtlCol="0" anchor="t" anchorCtr="0"/>
            <a:lstStyle/>
            <a:p>
              <a:pPr defTabSz="932472" fontAlgn="base">
                <a:lnSpc>
                  <a:spcPct val="90000"/>
                </a:lnSpc>
                <a:spcBef>
                  <a:spcPts val="800"/>
                </a:spcBef>
              </a:pPr>
              <a:r>
                <a:rPr lang="en-US" sz="2000" dirty="0">
                  <a:solidFill>
                    <a:schemeClr val="tx1"/>
                  </a:solidFill>
                  <a:cs typeface="Segoe UI" pitchFamily="34" charset="0"/>
                </a:rPr>
                <a:t>iOS</a:t>
              </a:r>
            </a:p>
            <a:p>
              <a:pPr defTabSz="932472" fontAlgn="base">
                <a:lnSpc>
                  <a:spcPct val="90000"/>
                </a:lnSpc>
                <a:spcBef>
                  <a:spcPts val="800"/>
                </a:spcBef>
              </a:pPr>
              <a:endParaRPr lang="en-US" sz="2000" dirty="0">
                <a:solidFill>
                  <a:schemeClr val="tx1"/>
                </a:solidFill>
                <a:cs typeface="Segoe UI" pitchFamily="34" charset="0"/>
              </a:endParaRPr>
            </a:p>
          </p:txBody>
        </p:sp>
        <p:sp>
          <p:nvSpPr>
            <p:cNvPr id="11" name="Rectangle 10">
              <a:extLst>
                <a:ext uri="{FF2B5EF4-FFF2-40B4-BE49-F238E27FC236}">
                  <a16:creationId xmlns:a16="http://schemas.microsoft.com/office/drawing/2014/main" id="{5AC02568-5071-4B75-A27E-2355FCAF4E4A}"/>
                </a:ext>
              </a:extLst>
            </p:cNvPr>
            <p:cNvSpPr/>
            <p:nvPr/>
          </p:nvSpPr>
          <p:spPr bwMode="auto">
            <a:xfrm>
              <a:off x="4369959" y="2974087"/>
              <a:ext cx="3538580" cy="74738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699422">
                <a:lnSpc>
                  <a:spcPct val="90000"/>
                </a:lnSpc>
              </a:pPr>
              <a:r>
                <a:rPr lang="en-US" sz="2000">
                  <a:solidFill>
                    <a:schemeClr val="bg1"/>
                  </a:solidFill>
                  <a:latin typeface="Segoe UI Semibold"/>
                </a:rPr>
                <a:t>GA</a:t>
              </a:r>
            </a:p>
          </p:txBody>
        </p:sp>
      </p:grpSp>
      <p:cxnSp>
        <p:nvCxnSpPr>
          <p:cNvPr id="14" name="Straight Connector 13">
            <a:extLst>
              <a:ext uri="{FF2B5EF4-FFF2-40B4-BE49-F238E27FC236}">
                <a16:creationId xmlns:a16="http://schemas.microsoft.com/office/drawing/2014/main" id="{FBF4CF6D-C4D8-461A-B15D-7D0ABAF32EE7}"/>
              </a:ext>
            </a:extLst>
          </p:cNvPr>
          <p:cNvCxnSpPr>
            <a:cxnSpLocks/>
          </p:cNvCxnSpPr>
          <p:nvPr/>
        </p:nvCxnSpPr>
        <p:spPr>
          <a:xfrm>
            <a:off x="6284728" y="2746784"/>
            <a:ext cx="3538580" cy="0"/>
          </a:xfrm>
          <a:prstGeom prst="line">
            <a:avLst/>
          </a:prstGeom>
          <a:ln w="12700" cap="rnd">
            <a:solidFill>
              <a:schemeClr val="bg1">
                <a:lumMod val="75000"/>
              </a:schemeClr>
            </a:solidFill>
            <a:prstDash val="dash"/>
            <a:headEnd type="none" w="lg" len="lg"/>
            <a:tailEnd type="arrow"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D4CF6E5-4102-4EEB-9A9F-93C027B3C814}"/>
              </a:ext>
            </a:extLst>
          </p:cNvPr>
          <p:cNvSpPr/>
          <p:nvPr/>
        </p:nvSpPr>
        <p:spPr>
          <a:xfrm>
            <a:off x="1628477" y="6545261"/>
            <a:ext cx="5083123" cy="307777"/>
          </a:xfrm>
          <a:prstGeom prst="rect">
            <a:avLst/>
          </a:prstGeom>
        </p:spPr>
        <p:txBody>
          <a:bodyPr wrap="none">
            <a:spAutoFit/>
          </a:bodyPr>
          <a:lstStyle/>
          <a:p>
            <a:r>
              <a:rPr lang="en-US" sz="1400" dirty="0">
                <a:cs typeface="Segoe UI" pitchFamily="34" charset="0"/>
              </a:rPr>
              <a:t>*Chromebook users can use the Android App or HTML5 client</a:t>
            </a:r>
            <a:endParaRPr lang="en-US" sz="1600" dirty="0"/>
          </a:p>
        </p:txBody>
      </p:sp>
    </p:spTree>
    <p:extLst>
      <p:ext uri="{BB962C8B-B14F-4D97-AF65-F5344CB8AC3E}">
        <p14:creationId xmlns:p14="http://schemas.microsoft.com/office/powerpoint/2010/main" val="3192371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1592_Microsoft_ShiftUpdate_2997_1080p_h264_NoSubs">
            <a:hlinkClick r:id="" action="ppaction://media"/>
            <a:extLst>
              <a:ext uri="{FF2B5EF4-FFF2-40B4-BE49-F238E27FC236}">
                <a16:creationId xmlns:a16="http://schemas.microsoft.com/office/drawing/2014/main" id="{E56119E1-78E0-414B-A362-FE64F4E7DF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3" y="497"/>
            <a:ext cx="12433124" cy="6993533"/>
          </a:xfrm>
          <a:prstGeom prst="rect">
            <a:avLst/>
          </a:prstGeom>
        </p:spPr>
      </p:pic>
    </p:spTree>
    <p:extLst>
      <p:ext uri="{BB962C8B-B14F-4D97-AF65-F5344CB8AC3E}">
        <p14:creationId xmlns:p14="http://schemas.microsoft.com/office/powerpoint/2010/main" val="609960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DB219FC-216F-4A09-BB24-497368A912F9}"/>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899"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5DB219FC-216F-4A09-BB24-497368A912F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A989D6A-DF9F-4F94-B03F-16A7C61197B7}"/>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Rectangle 12">
            <a:extLst>
              <a:ext uri="{FF2B5EF4-FFF2-40B4-BE49-F238E27FC236}">
                <a16:creationId xmlns:a16="http://schemas.microsoft.com/office/drawing/2014/main" id="{EAB8B206-5D07-4E5B-BF29-33EB852CD550}"/>
              </a:ext>
            </a:extLst>
          </p:cNvPr>
          <p:cNvSpPr/>
          <p:nvPr/>
        </p:nvSpPr>
        <p:spPr bwMode="auto">
          <a:xfrm>
            <a:off x="4160520" y="1735078"/>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accent1"/>
                </a:solidFill>
                <a:ea typeface="Segoe UI" pitchFamily="34" charset="0"/>
                <a:cs typeface="Segoe UI" pitchFamily="34" charset="0"/>
              </a:rPr>
              <a:t>Video playback always uses hardware acceleration</a:t>
            </a:r>
            <a:endParaRPr lang="en-US" sz="2400" dirty="0" err="1">
              <a:solidFill>
                <a:schemeClr val="accent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A75BE43-2F03-4ADC-9AAC-9D56E4C474FA}"/>
              </a:ext>
            </a:extLst>
          </p:cNvPr>
          <p:cNvSpPr/>
          <p:nvPr/>
        </p:nvSpPr>
        <p:spPr bwMode="auto">
          <a:xfrm>
            <a:off x="4160520" y="3343652"/>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20240" tIns="146304" rIns="182880" bIns="146304" numCol="1" spcCol="0" rtlCol="0" fromWordArt="0" anchor="ctr" anchorCtr="0" forceAA="0" compatLnSpc="1">
            <a:prstTxWarp prst="textNoShape">
              <a:avLst/>
            </a:prstTxWarp>
            <a:noAutofit/>
          </a:bodyPr>
          <a:lstStyle/>
          <a:p>
            <a:pPr defTabSz="932472" fontAlgn="base">
              <a:lnSpc>
                <a:spcPct val="90000"/>
              </a:lnSpc>
              <a:spcBef>
                <a:spcPts val="1800"/>
              </a:spcBef>
              <a:spcAft>
                <a:spcPts val="600"/>
              </a:spcAft>
            </a:pPr>
            <a:r>
              <a:rPr lang="en-US" sz="2400" dirty="0">
                <a:solidFill>
                  <a:schemeClr val="accent1"/>
                </a:solidFill>
                <a:cs typeface="Segoe UI" pitchFamily="34" charset="0"/>
              </a:rPr>
              <a:t>Smooth playback when moving the</a:t>
            </a:r>
            <a:br>
              <a:rPr lang="en-US" sz="2400" dirty="0">
                <a:solidFill>
                  <a:schemeClr val="accent1"/>
                </a:solidFill>
                <a:cs typeface="Segoe UI" pitchFamily="34" charset="0"/>
              </a:rPr>
            </a:br>
            <a:r>
              <a:rPr lang="en-US" sz="2400" dirty="0">
                <a:solidFill>
                  <a:schemeClr val="accent1"/>
                </a:solidFill>
                <a:cs typeface="Segoe UI" pitchFamily="34" charset="0"/>
              </a:rPr>
              <a:t>video window</a:t>
            </a:r>
          </a:p>
        </p:txBody>
      </p:sp>
      <p:sp>
        <p:nvSpPr>
          <p:cNvPr id="22" name="Rectangle 21">
            <a:extLst>
              <a:ext uri="{FF2B5EF4-FFF2-40B4-BE49-F238E27FC236}">
                <a16:creationId xmlns:a16="http://schemas.microsoft.com/office/drawing/2014/main" id="{C2D91E3C-A8BA-43E1-B7B9-58282A5F7946}"/>
              </a:ext>
            </a:extLst>
          </p:cNvPr>
          <p:cNvSpPr/>
          <p:nvPr/>
        </p:nvSpPr>
        <p:spPr bwMode="auto">
          <a:xfrm>
            <a:off x="4160520" y="4952227"/>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0" tIns="146304" rIns="182880" bIns="146304" numCol="1" spcCol="0" rtlCol="0" fromWordArt="0" anchor="ctr" anchorCtr="0" forceAA="0" compatLnSpc="1">
            <a:prstTxWarp prst="textNoShape">
              <a:avLst/>
            </a:prstTxWarp>
            <a:noAutofit/>
          </a:bodyPr>
          <a:lstStyle/>
          <a:p>
            <a:pPr defTabSz="932472" fontAlgn="base">
              <a:lnSpc>
                <a:spcPct val="90000"/>
              </a:lnSpc>
              <a:spcBef>
                <a:spcPts val="1800"/>
              </a:spcBef>
              <a:spcAft>
                <a:spcPts val="600"/>
              </a:spcAft>
            </a:pPr>
            <a:r>
              <a:rPr lang="en-US" sz="2400">
                <a:solidFill>
                  <a:schemeClr val="accent1"/>
                </a:solidFill>
                <a:cs typeface="Segoe UI" pitchFamily="34" charset="0"/>
              </a:rPr>
              <a:t>4K downsampling</a:t>
            </a:r>
            <a:endParaRPr lang="en-US" sz="2400" dirty="0">
              <a:solidFill>
                <a:schemeClr val="accent1"/>
              </a:solidFill>
              <a:cs typeface="Segoe UI" pitchFamily="34" charset="0"/>
            </a:endParaRPr>
          </a:p>
        </p:txBody>
      </p:sp>
      <p:sp>
        <p:nvSpPr>
          <p:cNvPr id="19" name="Oval 18">
            <a:extLst>
              <a:ext uri="{FF2B5EF4-FFF2-40B4-BE49-F238E27FC236}">
                <a16:creationId xmlns:a16="http://schemas.microsoft.com/office/drawing/2014/main" id="{0DECB05E-BB9B-4FE4-B82F-454E33D878BB}"/>
              </a:ext>
            </a:extLst>
          </p:cNvPr>
          <p:cNvSpPr/>
          <p:nvPr/>
        </p:nvSpPr>
        <p:spPr bwMode="auto">
          <a:xfrm>
            <a:off x="269750" y="1257977"/>
            <a:ext cx="5506210" cy="5506210"/>
          </a:xfrm>
          <a:prstGeom prst="ellipse">
            <a:avLst/>
          </a:prstGeom>
          <a:solidFill>
            <a:schemeClr val="accent1"/>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8B4EDF49-1B18-45DE-A5F8-EE292424BF31}"/>
              </a:ext>
            </a:extLst>
          </p:cNvPr>
          <p:cNvSpPr/>
          <p:nvPr/>
        </p:nvSpPr>
        <p:spPr bwMode="auto">
          <a:xfrm>
            <a:off x="467870" y="1456097"/>
            <a:ext cx="5109970" cy="5109970"/>
          </a:xfrm>
          <a:prstGeom prst="ellipse">
            <a:avLst/>
          </a:prstGeom>
          <a:solidFill>
            <a:schemeClr val="bg1"/>
          </a:solidFill>
          <a:ln>
            <a:noFill/>
            <a:headEnd type="none" w="med" len="med"/>
            <a:tailEnd type="none" w="med" len="med"/>
          </a:ln>
          <a:effectLst>
            <a:outerShdw blurRad="50800" sx="101000" sy="1010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Video and graphics improvements</a:t>
            </a:r>
          </a:p>
        </p:txBody>
      </p:sp>
      <p:graphicFrame>
        <p:nvGraphicFramePr>
          <p:cNvPr id="4" name="Chart 3">
            <a:extLst>
              <a:ext uri="{FF2B5EF4-FFF2-40B4-BE49-F238E27FC236}">
                <a16:creationId xmlns:a16="http://schemas.microsoft.com/office/drawing/2014/main" id="{76FD555D-0407-4709-B009-5B6ABC7FBF14}"/>
              </a:ext>
            </a:extLst>
          </p:cNvPr>
          <p:cNvGraphicFramePr>
            <a:graphicFrameLocks/>
          </p:cNvGraphicFramePr>
          <p:nvPr>
            <p:extLst/>
          </p:nvPr>
        </p:nvGraphicFramePr>
        <p:xfrm>
          <a:off x="1337053" y="2003133"/>
          <a:ext cx="3409876" cy="198936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05F6301D-CC57-4925-A7A7-400E1442E2A1}"/>
              </a:ext>
            </a:extLst>
          </p:cNvPr>
          <p:cNvGraphicFramePr>
            <a:graphicFrameLocks/>
          </p:cNvGraphicFramePr>
          <p:nvPr>
            <p:extLst/>
          </p:nvPr>
        </p:nvGraphicFramePr>
        <p:xfrm>
          <a:off x="1426426" y="4348480"/>
          <a:ext cx="3231131" cy="1910080"/>
        </p:xfrm>
        <a:graphic>
          <a:graphicData uri="http://schemas.openxmlformats.org/drawingml/2006/chart">
            <c:chart xmlns:c="http://schemas.openxmlformats.org/drawingml/2006/chart" xmlns:r="http://schemas.openxmlformats.org/officeDocument/2006/relationships" r:id="rId9"/>
          </a:graphicData>
        </a:graphic>
      </p:graphicFrame>
      <p:cxnSp>
        <p:nvCxnSpPr>
          <p:cNvPr id="12" name="Straight Connector 11">
            <a:extLst>
              <a:ext uri="{FF2B5EF4-FFF2-40B4-BE49-F238E27FC236}">
                <a16:creationId xmlns:a16="http://schemas.microsoft.com/office/drawing/2014/main" id="{F905EA82-D5FC-4516-8326-10DED81A134A}"/>
              </a:ext>
            </a:extLst>
          </p:cNvPr>
          <p:cNvCxnSpPr>
            <a:cxnSpLocks/>
          </p:cNvCxnSpPr>
          <p:nvPr/>
        </p:nvCxnSpPr>
        <p:spPr>
          <a:xfrm>
            <a:off x="467870" y="4193277"/>
            <a:ext cx="5109970" cy="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656434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D57FB25-89EC-4AB8-AB63-5238A2D94B9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47"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DD57FB25-89EC-4AB8-AB63-5238A2D94B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AF65B7-3398-4E5B-8B2C-BD223B3A5DC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Device redirection</a:t>
            </a:r>
          </a:p>
        </p:txBody>
      </p:sp>
      <p:sp>
        <p:nvSpPr>
          <p:cNvPr id="6" name="Rectangle 5">
            <a:extLst>
              <a:ext uri="{FF2B5EF4-FFF2-40B4-BE49-F238E27FC236}">
                <a16:creationId xmlns:a16="http://schemas.microsoft.com/office/drawing/2014/main" id="{8F22E45A-1A19-47DE-A2D9-56276AB4D396}"/>
              </a:ext>
            </a:extLst>
          </p:cNvPr>
          <p:cNvSpPr/>
          <p:nvPr/>
        </p:nvSpPr>
        <p:spPr bwMode="auto">
          <a:xfrm>
            <a:off x="6224588" y="0"/>
            <a:ext cx="6211887"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F8DB497-526D-4FE2-BD3D-2DD5A6595C89}"/>
              </a:ext>
            </a:extLst>
          </p:cNvPr>
          <p:cNvSpPr/>
          <p:nvPr/>
        </p:nvSpPr>
        <p:spPr>
          <a:xfrm>
            <a:off x="434975" y="1441540"/>
            <a:ext cx="5645785" cy="2239209"/>
          </a:xfrm>
          <a:prstGeom prst="rect">
            <a:avLst/>
          </a:prstGeom>
        </p:spPr>
        <p:txBody>
          <a:bodyPr wrap="square" lIns="0" rIns="0" anchor="t">
            <a:noAutofit/>
          </a:bodyPr>
          <a:lstStyle/>
          <a:p>
            <a:pPr defTabSz="932472" fontAlgn="base">
              <a:lnSpc>
                <a:spcPct val="90000"/>
              </a:lnSpc>
              <a:spcBef>
                <a:spcPts val="800"/>
              </a:spcBef>
            </a:pPr>
            <a:r>
              <a:rPr lang="en-US" sz="2400" dirty="0">
                <a:solidFill>
                  <a:schemeClr val="accent1"/>
                </a:solidFill>
                <a:cs typeface="Segoe UI" pitchFamily="34" charset="0"/>
              </a:rPr>
              <a:t>High-level redirection of built-in or attached video camera</a:t>
            </a:r>
          </a:p>
          <a:p>
            <a:pPr defTabSz="932472" fontAlgn="base">
              <a:spcBef>
                <a:spcPts val="800"/>
              </a:spcBef>
            </a:pPr>
            <a:r>
              <a:rPr lang="en-US" sz="2000" dirty="0">
                <a:cs typeface="Segoe UI" pitchFamily="34" charset="0"/>
              </a:rPr>
              <a:t>Less network bandwidth compared to USB</a:t>
            </a:r>
            <a:br>
              <a:rPr lang="en-US" sz="2000" dirty="0">
                <a:cs typeface="Segoe UI" pitchFamily="34" charset="0"/>
              </a:rPr>
            </a:br>
            <a:r>
              <a:rPr lang="en-US" sz="2000" dirty="0">
                <a:cs typeface="Segoe UI" pitchFamily="34" charset="0"/>
              </a:rPr>
              <a:t>camera redirection</a:t>
            </a:r>
          </a:p>
          <a:p>
            <a:pPr defTabSz="932472" fontAlgn="base">
              <a:spcBef>
                <a:spcPts val="800"/>
              </a:spcBef>
            </a:pPr>
            <a:r>
              <a:rPr lang="en-US" sz="2000" dirty="0">
                <a:cs typeface="Segoe UI" pitchFamily="34" charset="0"/>
              </a:rPr>
              <a:t>Increased video framerate, up to 30 fps</a:t>
            </a:r>
          </a:p>
          <a:p>
            <a:pPr defTabSz="932472" fontAlgn="base">
              <a:spcBef>
                <a:spcPts val="800"/>
              </a:spcBef>
            </a:pPr>
            <a:r>
              <a:rPr lang="en-US" sz="2000" dirty="0">
                <a:cs typeface="Segoe UI" pitchFamily="34" charset="0"/>
              </a:rPr>
              <a:t>Redirect multiple cameras</a:t>
            </a:r>
          </a:p>
        </p:txBody>
      </p:sp>
      <p:cxnSp>
        <p:nvCxnSpPr>
          <p:cNvPr id="11" name="Straight Connector 10">
            <a:extLst>
              <a:ext uri="{FF2B5EF4-FFF2-40B4-BE49-F238E27FC236}">
                <a16:creationId xmlns:a16="http://schemas.microsoft.com/office/drawing/2014/main" id="{88A3053D-CEE2-4441-8E1B-5EA644037041}"/>
              </a:ext>
            </a:extLst>
          </p:cNvPr>
          <p:cNvCxnSpPr/>
          <p:nvPr/>
        </p:nvCxnSpPr>
        <p:spPr>
          <a:xfrm>
            <a:off x="552767" y="3862436"/>
            <a:ext cx="5408613"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4F23FF-48A9-44A2-84CA-FE465D3F16E3}"/>
              </a:ext>
            </a:extLst>
          </p:cNvPr>
          <p:cNvSpPr/>
          <p:nvPr/>
        </p:nvSpPr>
        <p:spPr>
          <a:xfrm>
            <a:off x="434975" y="4044123"/>
            <a:ext cx="5645785" cy="946977"/>
          </a:xfrm>
          <a:prstGeom prst="rect">
            <a:avLst/>
          </a:prstGeom>
        </p:spPr>
        <p:txBody>
          <a:bodyPr wrap="square" lIns="0" rIns="0" anchor="t">
            <a:noAutofit/>
          </a:bodyPr>
          <a:lstStyle/>
          <a:p>
            <a:pPr defTabSz="932472" fontAlgn="base">
              <a:lnSpc>
                <a:spcPct val="90000"/>
              </a:lnSpc>
              <a:spcBef>
                <a:spcPts val="800"/>
              </a:spcBef>
            </a:pPr>
            <a:r>
              <a:rPr lang="en-US" sz="2400" dirty="0">
                <a:solidFill>
                  <a:schemeClr val="accent1"/>
                </a:solidFill>
                <a:cs typeface="Segoe UI" pitchFamily="34" charset="0"/>
              </a:rPr>
              <a:t>Improved printing messages</a:t>
            </a:r>
          </a:p>
          <a:p>
            <a:pPr defTabSz="932472" fontAlgn="base">
              <a:spcBef>
                <a:spcPts val="600"/>
              </a:spcBef>
            </a:pPr>
            <a:r>
              <a:rPr lang="en-US" sz="2000" dirty="0">
                <a:cs typeface="Segoe UI" pitchFamily="34" charset="0"/>
              </a:rPr>
              <a:t>Built-in Windows client first to adopt</a:t>
            </a:r>
          </a:p>
        </p:txBody>
      </p:sp>
      <p:pic>
        <p:nvPicPr>
          <p:cNvPr id="4" name="Picture 3" descr="A screen shot of an open computer&#10;&#10;Description automatically generated">
            <a:extLst>
              <a:ext uri="{FF2B5EF4-FFF2-40B4-BE49-F238E27FC236}">
                <a16:creationId xmlns:a16="http://schemas.microsoft.com/office/drawing/2014/main" id="{ABC8CFB9-5AFF-4FAD-847F-F4685C18F92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875361" y="782595"/>
            <a:ext cx="5386171" cy="5428343"/>
          </a:xfrm>
          <a:prstGeom prst="rect">
            <a:avLst/>
          </a:prstGeom>
        </p:spPr>
      </p:pic>
    </p:spTree>
    <p:extLst>
      <p:ext uri="{BB962C8B-B14F-4D97-AF65-F5344CB8AC3E}">
        <p14:creationId xmlns:p14="http://schemas.microsoft.com/office/powerpoint/2010/main" val="8751488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4F57BA-1A3B-47A1-B2B2-8CE455DA34C5}"/>
              </a:ext>
            </a:extLst>
          </p:cNvPr>
          <p:cNvGraphicFramePr>
            <a:graphicFrameLocks noChangeAspect="1"/>
          </p:cNvGraphicFramePr>
          <p:nvPr>
            <p:custDataLst>
              <p:tags r:id="rId2"/>
            </p:custDataLst>
            <p:extLst>
              <p:ext uri="{D42A27DB-BD31-4B8C-83A1-F6EECF244321}">
                <p14:modId xmlns:p14="http://schemas.microsoft.com/office/powerpoint/2010/main" val="1582273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5"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A14F57BA-1A3B-47A1-B2B2-8CE455DA34C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165DB74-C223-41A3-9DEA-953407F4376B}"/>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Customer and partner Virtual Machines</a:t>
            </a:r>
          </a:p>
        </p:txBody>
      </p:sp>
    </p:spTree>
    <p:extLst>
      <p:ext uri="{BB962C8B-B14F-4D97-AF65-F5344CB8AC3E}">
        <p14:creationId xmlns:p14="http://schemas.microsoft.com/office/powerpoint/2010/main" val="10481204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options in Windows Virtual Desktop</a:t>
            </a:r>
          </a:p>
        </p:txBody>
      </p:sp>
      <p:sp>
        <p:nvSpPr>
          <p:cNvPr id="3" name="TextBox 2">
            <a:extLst>
              <a:ext uri="{FF2B5EF4-FFF2-40B4-BE49-F238E27FC236}">
                <a16:creationId xmlns:a16="http://schemas.microsoft.com/office/drawing/2014/main" id="{35D61EFD-8469-47A4-BC04-6E23116574F9}"/>
              </a:ext>
            </a:extLst>
          </p:cNvPr>
          <p:cNvSpPr txBox="1"/>
          <p:nvPr/>
        </p:nvSpPr>
        <p:spPr>
          <a:xfrm>
            <a:off x="8496299" y="73152"/>
            <a:ext cx="3505201" cy="1414666"/>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grpSp>
        <p:nvGrpSpPr>
          <p:cNvPr id="14" name="Group 13">
            <a:extLst>
              <a:ext uri="{FF2B5EF4-FFF2-40B4-BE49-F238E27FC236}">
                <a16:creationId xmlns:a16="http://schemas.microsoft.com/office/drawing/2014/main" id="{248730A8-620D-473F-97F9-6A47A0E5BF86}"/>
              </a:ext>
            </a:extLst>
          </p:cNvPr>
          <p:cNvGrpSpPr/>
          <p:nvPr/>
        </p:nvGrpSpPr>
        <p:grpSpPr>
          <a:xfrm>
            <a:off x="8475092" y="1666521"/>
            <a:ext cx="3961383" cy="4957435"/>
            <a:chOff x="1" y="1666521"/>
            <a:chExt cx="3961383" cy="4957435"/>
          </a:xfrm>
        </p:grpSpPr>
        <p:sp>
          <p:nvSpPr>
            <p:cNvPr id="16" name="Freeform: Shape 15">
              <a:extLst>
                <a:ext uri="{FF2B5EF4-FFF2-40B4-BE49-F238E27FC236}">
                  <a16:creationId xmlns:a16="http://schemas.microsoft.com/office/drawing/2014/main" id="{7BEB639E-96A3-4086-865C-50EEB031C9CD}"/>
                </a:ext>
              </a:extLst>
            </p:cNvPr>
            <p:cNvSpPr/>
            <p:nvPr/>
          </p:nvSpPr>
          <p:spPr bwMode="auto">
            <a:xfrm>
              <a:off x="298365"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17" name="Group 16">
              <a:extLst>
                <a:ext uri="{FF2B5EF4-FFF2-40B4-BE49-F238E27FC236}">
                  <a16:creationId xmlns:a16="http://schemas.microsoft.com/office/drawing/2014/main" id="{4A5393D5-54D1-4D26-997D-A94C863ACF4F}"/>
                </a:ext>
              </a:extLst>
            </p:cNvPr>
            <p:cNvGrpSpPr/>
            <p:nvPr/>
          </p:nvGrpSpPr>
          <p:grpSpPr>
            <a:xfrm>
              <a:off x="1" y="1955189"/>
              <a:ext cx="3961383" cy="889611"/>
              <a:chOff x="1" y="1853589"/>
              <a:chExt cx="5880555" cy="889611"/>
            </a:xfrm>
          </p:grpSpPr>
          <p:sp>
            <p:nvSpPr>
              <p:cNvPr id="20" name="Rectangle 19">
                <a:extLst>
                  <a:ext uri="{FF2B5EF4-FFF2-40B4-BE49-F238E27FC236}">
                    <a16:creationId xmlns:a16="http://schemas.microsoft.com/office/drawing/2014/main" id="{E51994FD-9EF5-4CCB-9C93-4893223381E2}"/>
                  </a:ext>
                </a:extLst>
              </p:cNvPr>
              <p:cNvSpPr/>
              <p:nvPr/>
            </p:nvSpPr>
            <p:spPr bwMode="auto">
              <a:xfrm>
                <a:off x="1" y="1853589"/>
                <a:ext cx="5880555"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F6C11ED-E358-4B07-AA59-02B22FBC7CF8}"/>
                  </a:ext>
                </a:extLst>
              </p:cNvPr>
              <p:cNvSpPr/>
              <p:nvPr/>
            </p:nvSpPr>
            <p:spPr>
              <a:xfrm>
                <a:off x="607651" y="1990618"/>
                <a:ext cx="4575902"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Server</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RD Session Host</a:t>
                </a:r>
              </a:p>
            </p:txBody>
          </p:sp>
        </p:grpSp>
        <p:sp>
          <p:nvSpPr>
            <p:cNvPr id="18" name="Rectangle 17">
              <a:extLst>
                <a:ext uri="{FF2B5EF4-FFF2-40B4-BE49-F238E27FC236}">
                  <a16:creationId xmlns:a16="http://schemas.microsoft.com/office/drawing/2014/main" id="{B6103901-7370-4CB9-B57B-0B877CA0A1C1}"/>
                </a:ext>
              </a:extLst>
            </p:cNvPr>
            <p:cNvSpPr/>
            <p:nvPr/>
          </p:nvSpPr>
          <p:spPr bwMode="auto">
            <a:xfrm>
              <a:off x="1"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223">
                <a:spcBef>
                  <a:spcPts val="816"/>
                </a:spcBef>
                <a:defRPr/>
              </a:pPr>
              <a:r>
                <a:rPr lang="en-US" sz="1800" spc="-51" dirty="0">
                  <a:ln w="3175">
                    <a:noFill/>
                  </a:ln>
                  <a:solidFill>
                    <a:schemeClr val="tx1"/>
                  </a:solidFill>
                  <a:cs typeface="Segoe UI" pitchFamily="34" charset="0"/>
                </a:rPr>
                <a:t>Scalable multi-user </a:t>
              </a:r>
              <a:r>
                <a:rPr lang="en-US" sz="1800" spc="-51" dirty="0">
                  <a:ln w="3175">
                    <a:noFill/>
                  </a:ln>
                  <a:solidFill>
                    <a:schemeClr val="tx1"/>
                  </a:solidFill>
                  <a:latin typeface="+mj-lt"/>
                  <a:cs typeface="Segoe UI" pitchFamily="34" charset="0"/>
                </a:rPr>
                <a:t>legacy</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environment</a:t>
              </a:r>
            </a:p>
          </p:txBody>
        </p:sp>
        <p:sp>
          <p:nvSpPr>
            <p:cNvPr id="19" name="Rectangle 18">
              <a:extLst>
                <a:ext uri="{FF2B5EF4-FFF2-40B4-BE49-F238E27FC236}">
                  <a16:creationId xmlns:a16="http://schemas.microsoft.com/office/drawing/2014/main" id="{5A6A2085-C873-4668-936C-A5145F44A814}"/>
                </a:ext>
              </a:extLst>
            </p:cNvPr>
            <p:cNvSpPr/>
            <p:nvPr/>
          </p:nvSpPr>
          <p:spPr>
            <a:xfrm>
              <a:off x="149183" y="4290655"/>
              <a:ext cx="335795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Server</a:t>
              </a:r>
            </a:p>
            <a:p>
              <a:pPr algn="ctr" defTabSz="878054">
                <a:spcBef>
                  <a:spcPts val="816"/>
                </a:spcBef>
                <a:spcAft>
                  <a:spcPts val="612"/>
                </a:spcAft>
                <a:defRPr/>
              </a:pPr>
              <a:r>
                <a:rPr lang="en-US" sz="1800" spc="-51" dirty="0">
                  <a:ln w="3175">
                    <a:noFill/>
                  </a:ln>
                  <a:cs typeface="Segoe UI" pitchFamily="34" charset="0"/>
                </a:rPr>
                <a:t>Multiple users</a:t>
              </a:r>
            </a:p>
            <a:p>
              <a:pPr algn="ctr" defTabSz="878054">
                <a:spcBef>
                  <a:spcPts val="816"/>
                </a:spcBef>
                <a:spcAft>
                  <a:spcPts val="612"/>
                </a:spcAft>
                <a:defRPr/>
              </a:pPr>
              <a:r>
                <a:rPr lang="en-US" sz="1800" spc="-51" dirty="0">
                  <a:ln w="3175">
                    <a:noFill/>
                  </a:ln>
                  <a:cs typeface="Segoe UI" pitchFamily="34" charset="0"/>
                </a:rPr>
                <a:t>Win32</a:t>
              </a:r>
            </a:p>
            <a:p>
              <a:pPr algn="ctr" defTabSz="878054">
                <a:spcBef>
                  <a:spcPts val="816"/>
                </a:spcBef>
                <a:spcAft>
                  <a:spcPts val="612"/>
                </a:spcAft>
                <a:defRPr/>
              </a:pPr>
              <a:r>
                <a:rPr lang="en-US" sz="1800" spc="-51" dirty="0">
                  <a:ln w="3175">
                    <a:noFill/>
                  </a:ln>
                  <a:cs typeface="Segoe UI" pitchFamily="34" charset="0"/>
                </a:rPr>
                <a:t>Office 2019 Perpetual</a:t>
              </a:r>
            </a:p>
            <a:p>
              <a:pPr algn="ctr" defTabSz="878054">
                <a:spcBef>
                  <a:spcPts val="816"/>
                </a:spcBef>
                <a:spcAft>
                  <a:spcPts val="612"/>
                </a:spcAft>
                <a:defRPr/>
              </a:pPr>
              <a:r>
                <a:rPr lang="en-US" sz="1800" spc="-51" dirty="0">
                  <a:ln w="3175">
                    <a:noFill/>
                  </a:ln>
                  <a:cs typeface="Segoe UI" pitchFamily="34" charset="0"/>
                </a:rPr>
                <a:t>Long-Term Servicing Channel</a:t>
              </a:r>
            </a:p>
          </p:txBody>
        </p:sp>
      </p:grpSp>
      <p:grpSp>
        <p:nvGrpSpPr>
          <p:cNvPr id="22" name="Group 21">
            <a:extLst>
              <a:ext uri="{FF2B5EF4-FFF2-40B4-BE49-F238E27FC236}">
                <a16:creationId xmlns:a16="http://schemas.microsoft.com/office/drawing/2014/main" id="{527E105F-0934-4208-AC4F-C88BED5A9756}"/>
              </a:ext>
            </a:extLst>
          </p:cNvPr>
          <p:cNvGrpSpPr/>
          <p:nvPr/>
        </p:nvGrpSpPr>
        <p:grpSpPr>
          <a:xfrm>
            <a:off x="1" y="1666521"/>
            <a:ext cx="3961383" cy="4957435"/>
            <a:chOff x="4237547" y="1666521"/>
            <a:chExt cx="3961383" cy="4957435"/>
          </a:xfrm>
        </p:grpSpPr>
        <p:sp>
          <p:nvSpPr>
            <p:cNvPr id="23" name="Freeform: Shape 22">
              <a:extLst>
                <a:ext uri="{FF2B5EF4-FFF2-40B4-BE49-F238E27FC236}">
                  <a16:creationId xmlns:a16="http://schemas.microsoft.com/office/drawing/2014/main" id="{75ADD204-3A2E-42CD-AE23-4AF169EC5D1B}"/>
                </a:ext>
              </a:extLst>
            </p:cNvPr>
            <p:cNvSpPr/>
            <p:nvPr/>
          </p:nvSpPr>
          <p:spPr bwMode="auto">
            <a:xfrm>
              <a:off x="4553305"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2"/>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24" name="Group 23">
              <a:extLst>
                <a:ext uri="{FF2B5EF4-FFF2-40B4-BE49-F238E27FC236}">
                  <a16:creationId xmlns:a16="http://schemas.microsoft.com/office/drawing/2014/main" id="{3B5DB938-2854-4091-BFA7-CB4D873A853F}"/>
                </a:ext>
              </a:extLst>
            </p:cNvPr>
            <p:cNvGrpSpPr/>
            <p:nvPr/>
          </p:nvGrpSpPr>
          <p:grpSpPr>
            <a:xfrm>
              <a:off x="4237547" y="1955189"/>
              <a:ext cx="3961383" cy="889611"/>
              <a:chOff x="6555921" y="1853589"/>
              <a:chExt cx="5880554" cy="889611"/>
            </a:xfrm>
          </p:grpSpPr>
          <p:sp>
            <p:nvSpPr>
              <p:cNvPr id="27" name="Rectangle 26">
                <a:extLst>
                  <a:ext uri="{FF2B5EF4-FFF2-40B4-BE49-F238E27FC236}">
                    <a16:creationId xmlns:a16="http://schemas.microsoft.com/office/drawing/2014/main" id="{02BE181E-D745-485C-AF6A-8EA5E4B847FE}"/>
                  </a:ext>
                </a:extLst>
              </p:cNvPr>
              <p:cNvSpPr/>
              <p:nvPr/>
            </p:nvSpPr>
            <p:spPr bwMode="auto">
              <a:xfrm>
                <a:off x="6555921" y="1853589"/>
                <a:ext cx="5880554" cy="8896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73C771E-702F-4F2A-97FC-C7CC45FA8FDD}"/>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 Multi-session</a:t>
                </a:r>
              </a:p>
            </p:txBody>
          </p:sp>
        </p:grpSp>
        <p:sp>
          <p:nvSpPr>
            <p:cNvPr id="25" name="Rectangle 24">
              <a:extLst>
                <a:ext uri="{FF2B5EF4-FFF2-40B4-BE49-F238E27FC236}">
                  <a16:creationId xmlns:a16="http://schemas.microsoft.com/office/drawing/2014/main" id="{5FB9BC4F-5B11-4CB6-B7A8-88305E7BC75B}"/>
                </a:ext>
              </a:extLst>
            </p:cNvPr>
            <p:cNvSpPr/>
            <p:nvPr/>
          </p:nvSpPr>
          <p:spPr bwMode="auto">
            <a:xfrm>
              <a:off x="4254941"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223">
                <a:spcBef>
                  <a:spcPts val="816"/>
                </a:spcBef>
                <a:defRPr/>
              </a:pPr>
              <a:r>
                <a:rPr lang="en-US" sz="1800" spc="-51" dirty="0">
                  <a:ln w="3175">
                    <a:noFill/>
                  </a:ln>
                  <a:solidFill>
                    <a:schemeClr val="tx1"/>
                  </a:solidFill>
                  <a:cs typeface="Segoe UI" pitchFamily="34" charset="0"/>
                </a:rPr>
                <a:t>Scalable multi-session </a:t>
              </a:r>
              <a:r>
                <a:rPr lang="en-US" sz="1800" spc="-51" dirty="0">
                  <a:ln w="3175">
                    <a:noFill/>
                  </a:ln>
                  <a:solidFill>
                    <a:schemeClr val="tx1"/>
                  </a:solidFill>
                  <a:latin typeface="+mj-lt"/>
                  <a:cs typeface="Segoe UI" pitchFamily="34" charset="0"/>
                </a:rPr>
                <a:t>modern</a:t>
              </a:r>
              <a:r>
                <a:rPr lang="en-US" sz="1800" spc="-51" dirty="0">
                  <a:ln w="3175">
                    <a:noFill/>
                  </a:ln>
                  <a:solidFill>
                    <a:schemeClr val="tx1"/>
                  </a:solidFill>
                  <a:cs typeface="Segoe UI" pitchFamily="34" charset="0"/>
                </a:rPr>
                <a:t> Windows user experience with Windows 10 Enterprise security </a:t>
              </a:r>
            </a:p>
          </p:txBody>
        </p:sp>
        <p:sp>
          <p:nvSpPr>
            <p:cNvPr id="26" name="Rectangle 25">
              <a:extLst>
                <a:ext uri="{FF2B5EF4-FFF2-40B4-BE49-F238E27FC236}">
                  <a16:creationId xmlns:a16="http://schemas.microsoft.com/office/drawing/2014/main" id="{A837E49E-0899-4F26-B884-081B0D738D10}"/>
                </a:ext>
              </a:extLst>
            </p:cNvPr>
            <p:cNvSpPr/>
            <p:nvPr/>
          </p:nvSpPr>
          <p:spPr>
            <a:xfrm>
              <a:off x="4404123" y="4290655"/>
              <a:ext cx="335795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Multiple users</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grpSp>
      <p:grpSp>
        <p:nvGrpSpPr>
          <p:cNvPr id="29" name="Group 28">
            <a:extLst>
              <a:ext uri="{FF2B5EF4-FFF2-40B4-BE49-F238E27FC236}">
                <a16:creationId xmlns:a16="http://schemas.microsoft.com/office/drawing/2014/main" id="{38530060-22E9-480D-995A-8747D261A5BB}"/>
              </a:ext>
            </a:extLst>
          </p:cNvPr>
          <p:cNvGrpSpPr/>
          <p:nvPr/>
        </p:nvGrpSpPr>
        <p:grpSpPr>
          <a:xfrm>
            <a:off x="4237547" y="1666521"/>
            <a:ext cx="3961383" cy="4957435"/>
            <a:chOff x="8475092" y="1666521"/>
            <a:chExt cx="3961383" cy="4957435"/>
          </a:xfrm>
        </p:grpSpPr>
        <p:sp>
          <p:nvSpPr>
            <p:cNvPr id="30" name="Freeform: Shape 29">
              <a:extLst>
                <a:ext uri="{FF2B5EF4-FFF2-40B4-BE49-F238E27FC236}">
                  <a16:creationId xmlns:a16="http://schemas.microsoft.com/office/drawing/2014/main" id="{F9F6885A-DE08-4CAD-9131-110E0E27CD45}"/>
                </a:ext>
              </a:extLst>
            </p:cNvPr>
            <p:cNvSpPr/>
            <p:nvPr/>
          </p:nvSpPr>
          <p:spPr bwMode="auto">
            <a:xfrm>
              <a:off x="8790850"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sp>
          <p:nvSpPr>
            <p:cNvPr id="31" name="Rectangle 30">
              <a:extLst>
                <a:ext uri="{FF2B5EF4-FFF2-40B4-BE49-F238E27FC236}">
                  <a16:creationId xmlns:a16="http://schemas.microsoft.com/office/drawing/2014/main" id="{5A7B5E0D-0F76-4244-914C-69D24736DB27}"/>
                </a:ext>
              </a:extLst>
            </p:cNvPr>
            <p:cNvSpPr/>
            <p:nvPr/>
          </p:nvSpPr>
          <p:spPr bwMode="auto">
            <a:xfrm>
              <a:off x="8475092" y="1955189"/>
              <a:ext cx="3961383"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0D848043-8A6A-4C72-A5F0-6BB91C849F3F}"/>
                </a:ext>
              </a:extLst>
            </p:cNvPr>
            <p:cNvSpPr/>
            <p:nvPr/>
          </p:nvSpPr>
          <p:spPr>
            <a:xfrm>
              <a:off x="8914526" y="2092218"/>
              <a:ext cx="3082515"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a:t>
              </a:r>
            </a:p>
          </p:txBody>
        </p:sp>
        <p:sp>
          <p:nvSpPr>
            <p:cNvPr id="33" name="Rectangle 32">
              <a:extLst>
                <a:ext uri="{FF2B5EF4-FFF2-40B4-BE49-F238E27FC236}">
                  <a16:creationId xmlns:a16="http://schemas.microsoft.com/office/drawing/2014/main" id="{082DA329-FDC7-4B28-A3ED-CA93B16E56C1}"/>
                </a:ext>
              </a:extLst>
            </p:cNvPr>
            <p:cNvSpPr/>
            <p:nvPr/>
          </p:nvSpPr>
          <p:spPr bwMode="auto">
            <a:xfrm>
              <a:off x="8492486"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223">
                <a:spcBef>
                  <a:spcPts val="816"/>
                </a:spcBef>
                <a:defRPr/>
              </a:pPr>
              <a:r>
                <a:rPr lang="en-US" sz="1800" spc="-51" dirty="0">
                  <a:ln w="3175">
                    <a:noFill/>
                  </a:ln>
                  <a:solidFill>
                    <a:schemeClr val="tx1"/>
                  </a:solidFill>
                  <a:cs typeface="Segoe UI" pitchFamily="34" charset="0"/>
                </a:rPr>
                <a:t>Native single-session </a:t>
              </a:r>
              <a:r>
                <a:rPr lang="en-US" sz="1800" spc="-51" dirty="0">
                  <a:ln w="3175">
                    <a:noFill/>
                  </a:ln>
                  <a:solidFill>
                    <a:schemeClr val="tx1"/>
                  </a:solidFill>
                  <a:latin typeface="+mj-lt"/>
                  <a:cs typeface="Segoe UI" pitchFamily="34" charset="0"/>
                </a:rPr>
                <a:t>modern</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experience</a:t>
              </a:r>
            </a:p>
          </p:txBody>
        </p:sp>
        <p:sp>
          <p:nvSpPr>
            <p:cNvPr id="34" name="Rectangle 33">
              <a:extLst>
                <a:ext uri="{FF2B5EF4-FFF2-40B4-BE49-F238E27FC236}">
                  <a16:creationId xmlns:a16="http://schemas.microsoft.com/office/drawing/2014/main" id="{B5E4A79B-8960-40B4-89A8-F4A7A8EEE23C}"/>
                </a:ext>
              </a:extLst>
            </p:cNvPr>
            <p:cNvSpPr/>
            <p:nvPr/>
          </p:nvSpPr>
          <p:spPr>
            <a:xfrm>
              <a:off x="8641668" y="4290655"/>
              <a:ext cx="335795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Single user</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grpSp>
      <p:grpSp>
        <p:nvGrpSpPr>
          <p:cNvPr id="35" name="Group 34">
            <a:extLst>
              <a:ext uri="{FF2B5EF4-FFF2-40B4-BE49-F238E27FC236}">
                <a16:creationId xmlns:a16="http://schemas.microsoft.com/office/drawing/2014/main" id="{FD57D15D-971A-4858-99F9-BC43F68822EA}"/>
              </a:ext>
            </a:extLst>
          </p:cNvPr>
          <p:cNvGrpSpPr/>
          <p:nvPr/>
        </p:nvGrpSpPr>
        <p:grpSpPr>
          <a:xfrm>
            <a:off x="141820" y="1789925"/>
            <a:ext cx="586309" cy="586309"/>
            <a:chOff x="5697497" y="1025843"/>
            <a:chExt cx="835378" cy="835378"/>
          </a:xfrm>
        </p:grpSpPr>
        <p:sp>
          <p:nvSpPr>
            <p:cNvPr id="36" name="Oval 35">
              <a:extLst>
                <a:ext uri="{FF2B5EF4-FFF2-40B4-BE49-F238E27FC236}">
                  <a16:creationId xmlns:a16="http://schemas.microsoft.com/office/drawing/2014/main" id="{24935975-33B9-4941-A244-641921B8CB7E}"/>
                </a:ext>
              </a:extLst>
            </p:cNvPr>
            <p:cNvSpPr/>
            <p:nvPr/>
          </p:nvSpPr>
          <p:spPr bwMode="auto">
            <a:xfrm>
              <a:off x="5697497" y="1025843"/>
              <a:ext cx="835378" cy="83537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1428">
                <a:solidFill>
                  <a:srgbClr val="505050"/>
                </a:solidFill>
                <a:latin typeface="Segoe Pro Semibold" panose="020B0702040504020203" pitchFamily="34" charset="0"/>
                <a:cs typeface="Segoe UI Light"/>
              </a:endParaRPr>
            </a:p>
          </p:txBody>
        </p:sp>
        <p:sp>
          <p:nvSpPr>
            <p:cNvPr id="37" name="Ribbon2_F19B" title="Icon of a star shaped ribbon">
              <a:extLst>
                <a:ext uri="{FF2B5EF4-FFF2-40B4-BE49-F238E27FC236}">
                  <a16:creationId xmlns:a16="http://schemas.microsoft.com/office/drawing/2014/main" id="{C3DF6D52-2883-4442-8B4E-7FC07FEB65F5}"/>
                </a:ext>
              </a:extLst>
            </p:cNvPr>
            <p:cNvSpPr>
              <a:spLocks noChangeAspect="1" noEditPoints="1"/>
            </p:cNvSpPr>
            <p:nvPr/>
          </p:nvSpPr>
          <p:spPr bwMode="auto">
            <a:xfrm>
              <a:off x="5935103" y="1191316"/>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spTree>
    <p:extLst>
      <p:ext uri="{BB962C8B-B14F-4D97-AF65-F5344CB8AC3E}">
        <p14:creationId xmlns:p14="http://schemas.microsoft.com/office/powerpoint/2010/main" val="4070236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6C67E26-F514-473F-96A8-E68F33162592}"/>
              </a:ext>
            </a:extLst>
          </p:cNvPr>
          <p:cNvGraphicFramePr>
            <a:graphicFrameLocks noChangeAspect="1"/>
          </p:cNvGraphicFramePr>
          <p:nvPr>
            <p:custDataLst>
              <p:tags r:id="rId2"/>
            </p:custDataLst>
            <p:extLst>
              <p:ext uri="{D42A27DB-BD31-4B8C-83A1-F6EECF244321}">
                <p14:modId xmlns:p14="http://schemas.microsoft.com/office/powerpoint/2010/main" val="2429741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7"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96C67E26-F514-473F-96A8-E68F3316259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4AA9A22-CC37-46DA-9F5B-0A1955EE626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3" name="Title 2"/>
          <p:cNvSpPr>
            <a:spLocks noGrp="1"/>
          </p:cNvSpPr>
          <p:nvPr>
            <p:ph type="title"/>
          </p:nvPr>
        </p:nvSpPr>
        <p:spPr/>
        <p:txBody>
          <a:bodyPr anchor="b"/>
          <a:lstStyle/>
          <a:p>
            <a:r>
              <a:rPr lang="en-US" dirty="0"/>
              <a:t>Demo</a:t>
            </a:r>
            <a:br>
              <a:rPr lang="en-US" dirty="0"/>
            </a:br>
            <a:r>
              <a:rPr lang="en-US" dirty="0"/>
              <a:t>Windows Virtual Desktop Multi-session </a:t>
            </a:r>
          </a:p>
        </p:txBody>
      </p:sp>
    </p:spTree>
    <p:extLst>
      <p:ext uri="{BB962C8B-B14F-4D97-AF65-F5344CB8AC3E}">
        <p14:creationId xmlns:p14="http://schemas.microsoft.com/office/powerpoint/2010/main" val="15694223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VD User Experience">
            <a:hlinkClick r:id="" action="ppaction://media"/>
            <a:extLst>
              <a:ext uri="{FF2B5EF4-FFF2-40B4-BE49-F238E27FC236}">
                <a16:creationId xmlns:a16="http://schemas.microsoft.com/office/drawing/2014/main" id="{79D00763-F0EE-4953-A909-C5A850EE2A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2" y="-1"/>
            <a:ext cx="12434711" cy="6994525"/>
          </a:xfrm>
          <a:prstGeom prst="rect">
            <a:avLst/>
          </a:prstGeom>
        </p:spPr>
      </p:pic>
    </p:spTree>
    <p:extLst>
      <p:ext uri="{BB962C8B-B14F-4D97-AF65-F5344CB8AC3E}">
        <p14:creationId xmlns:p14="http://schemas.microsoft.com/office/powerpoint/2010/main" val="883288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EC46E-F10D-45F1-B9B7-88EDC95C8BD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39"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EA1EC46E-F10D-45F1-B9B7-88EDC95C8BD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FD17139-B241-41E4-BAA2-E3408AEF168B}"/>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TextBox 12">
            <a:extLst>
              <a:ext uri="{FF2B5EF4-FFF2-40B4-BE49-F238E27FC236}">
                <a16:creationId xmlns:a16="http://schemas.microsoft.com/office/drawing/2014/main" id="{F2BD9D0A-A4E0-44B4-927B-944AF671C986}"/>
              </a:ext>
            </a:extLst>
          </p:cNvPr>
          <p:cNvSpPr txBox="1"/>
          <p:nvPr/>
        </p:nvSpPr>
        <p:spPr>
          <a:xfrm>
            <a:off x="481013" y="1368196"/>
            <a:ext cx="7262812" cy="5177062"/>
          </a:xfrm>
          <a:prstGeom prst="rect">
            <a:avLst/>
          </a:prstGeom>
          <a:noFill/>
          <a:ln w="6350">
            <a:solidFill>
              <a:schemeClr val="bg1">
                <a:lumMod val="75000"/>
              </a:schemeClr>
            </a:solidFill>
          </a:ln>
        </p:spPr>
        <p:txBody>
          <a:bodyPr wrap="square" lIns="182880" tIns="91440" rIns="182880" bIns="91440" rtlCol="0">
            <a:noAutofit/>
          </a:bodyPr>
          <a:lstStyle/>
          <a:p>
            <a:pPr marL="228600" indent="-228600">
              <a:spcBef>
                <a:spcPts val="800"/>
              </a:spcBef>
              <a:buFont typeface="Arial" panose="020B0604020202020204" pitchFamily="34" charset="0"/>
              <a:buChar char="•"/>
            </a:pPr>
            <a:r>
              <a:rPr lang="en-US" sz="2400" dirty="0"/>
              <a:t>Supports 2012 R2, 2016, and 2019</a:t>
            </a:r>
          </a:p>
          <a:p>
            <a:pPr marL="749300" lvl="1" indent="-287338">
              <a:spcBef>
                <a:spcPts val="600"/>
              </a:spcBef>
              <a:buFont typeface="Calibri" panose="020F0502020204030204" pitchFamily="34" charset="0"/>
              <a:buChar char="–"/>
              <a:tabLst>
                <a:tab pos="682625" algn="l"/>
              </a:tabLst>
            </a:pPr>
            <a:r>
              <a:rPr lang="en-US" sz="2000" dirty="0">
                <a:solidFill>
                  <a:srgbClr val="000000"/>
                </a:solidFill>
              </a:rPr>
              <a:t>If an older version, suggest upgrade to newer version </a:t>
            </a:r>
            <a:r>
              <a:rPr lang="en-US" sz="2000" dirty="0"/>
              <a:t>or refactor app for Windows 10 multi-session</a:t>
            </a:r>
          </a:p>
          <a:p>
            <a:pPr marL="228600" indent="-228600">
              <a:spcBef>
                <a:spcPts val="1600"/>
              </a:spcBef>
              <a:buFont typeface="Arial" panose="020B0604020202020204" pitchFamily="34" charset="0"/>
              <a:buChar char="•"/>
            </a:pPr>
            <a:r>
              <a:rPr lang="en-US" sz="2400" dirty="0"/>
              <a:t>Office 365 </a:t>
            </a:r>
            <a:r>
              <a:rPr lang="en-US" sz="2400" dirty="0" err="1"/>
              <a:t>ProPlus</a:t>
            </a:r>
            <a:r>
              <a:rPr lang="en-US" sz="2400" dirty="0"/>
              <a:t> support only in Windows Server 2016</a:t>
            </a:r>
          </a:p>
          <a:p>
            <a:pPr marL="749300" lvl="1" indent="-287338">
              <a:spcBef>
                <a:spcPts val="600"/>
              </a:spcBef>
              <a:buFont typeface="Calibri" panose="020F0502020204030204" pitchFamily="34" charset="0"/>
              <a:buChar char="–"/>
              <a:tabLst>
                <a:tab pos="682625" algn="l"/>
              </a:tabLst>
            </a:pPr>
            <a:r>
              <a:rPr lang="en-US" sz="2000" dirty="0"/>
              <a:t>2012 R2 and 2019 only support Office perpetual</a:t>
            </a:r>
          </a:p>
          <a:p>
            <a:pPr marL="749300" lvl="1" indent="-287338">
              <a:spcBef>
                <a:spcPts val="600"/>
              </a:spcBef>
              <a:buFont typeface="Calibri" panose="020F0502020204030204" pitchFamily="34" charset="0"/>
              <a:buChar char="–"/>
              <a:tabLst>
                <a:tab pos="682625" algn="l"/>
              </a:tabLst>
            </a:pPr>
            <a:r>
              <a:rPr lang="en-US" sz="2000"/>
              <a:t>Use Windows 10 Enterprise multi-session for best experience</a:t>
            </a:r>
          </a:p>
          <a:p>
            <a:pPr marL="228600" indent="-228600">
              <a:spcBef>
                <a:spcPts val="1600"/>
              </a:spcBef>
              <a:buFont typeface="Arial" panose="020B0604020202020204" pitchFamily="34" charset="0"/>
              <a:buChar char="•"/>
            </a:pPr>
            <a:r>
              <a:rPr lang="en-US" sz="2400" dirty="0"/>
              <a:t>Requires the use of Windows Server VMs on Azure but can leverage Azure Hybrid Benefit for cost savings</a:t>
            </a:r>
          </a:p>
        </p:txBody>
      </p:sp>
      <p:sp>
        <p:nvSpPr>
          <p:cNvPr id="52" name="Rectangle 51">
            <a:extLst>
              <a:ext uri="{FF2B5EF4-FFF2-40B4-BE49-F238E27FC236}">
                <a16:creationId xmlns:a16="http://schemas.microsoft.com/office/drawing/2014/main" id="{A76CCB89-7A76-41E7-8D8D-436D4E166943}"/>
              </a:ext>
            </a:extLst>
          </p:cNvPr>
          <p:cNvSpPr/>
          <p:nvPr/>
        </p:nvSpPr>
        <p:spPr bwMode="auto">
          <a:xfrm>
            <a:off x="8047399" y="1369196"/>
            <a:ext cx="3962039" cy="5177062"/>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279781" rIns="186521" bIns="47565" numCol="1" spcCol="0" rtlCol="0" fromWordArt="0" anchor="t" anchorCtr="0" forceAA="0" compatLnSpc="1">
            <a:prstTxWarp prst="textNoShape">
              <a:avLst/>
            </a:prstTxWarp>
            <a:noAutofit/>
          </a:bodyPr>
          <a:lstStyle/>
          <a:p>
            <a:pPr algn="ctr" defTabSz="878223">
              <a:spcBef>
                <a:spcPts val="800"/>
              </a:spcBef>
              <a:spcAft>
                <a:spcPts val="400"/>
              </a:spcAft>
              <a:defRPr/>
            </a:pPr>
            <a:r>
              <a:rPr lang="en-US" sz="2400" dirty="0">
                <a:solidFill>
                  <a:schemeClr val="bg1"/>
                </a:solidFill>
                <a:cs typeface="Segoe UI Light"/>
              </a:rPr>
              <a:t>Windows Server</a:t>
            </a:r>
            <a:br>
              <a:rPr lang="en-US" sz="2400" dirty="0">
                <a:solidFill>
                  <a:schemeClr val="bg1"/>
                </a:solidFill>
                <a:cs typeface="Segoe UI Light"/>
              </a:rPr>
            </a:br>
            <a:r>
              <a:rPr lang="en-US" sz="2400" dirty="0">
                <a:solidFill>
                  <a:schemeClr val="bg1"/>
                </a:solidFill>
                <a:cs typeface="Segoe UI Light"/>
              </a:rPr>
              <a:t>RD Session Host</a:t>
            </a:r>
          </a:p>
          <a:p>
            <a:pPr algn="ctr" defTabSz="878223">
              <a:spcBef>
                <a:spcPts val="1200"/>
              </a:spcBef>
              <a:spcAft>
                <a:spcPts val="600"/>
              </a:spcAft>
              <a:defRPr/>
            </a:pPr>
            <a:r>
              <a:rPr lang="en-US" sz="2000" spc="-51" dirty="0">
                <a:ln w="3175">
                  <a:noFill/>
                </a:ln>
                <a:solidFill>
                  <a:schemeClr val="bg1"/>
                </a:solidFill>
                <a:cs typeface="Segoe UI" pitchFamily="34" charset="0"/>
              </a:rPr>
              <a:t>Scalable multi-user </a:t>
            </a:r>
            <a:r>
              <a:rPr lang="en-US" sz="2000" spc="-51" dirty="0">
                <a:ln w="3175">
                  <a:noFill/>
                </a:ln>
                <a:solidFill>
                  <a:schemeClr val="bg1"/>
                </a:solidFill>
                <a:latin typeface="+mj-lt"/>
                <a:cs typeface="Segoe UI" pitchFamily="34" charset="0"/>
              </a:rPr>
              <a:t>legacy</a:t>
            </a:r>
            <a:br>
              <a:rPr lang="en-US" sz="2000" b="1" spc="-51" dirty="0">
                <a:ln w="3175">
                  <a:noFill/>
                </a:ln>
                <a:solidFill>
                  <a:schemeClr val="bg1"/>
                </a:solidFill>
                <a:cs typeface="Segoe UI" pitchFamily="34" charset="0"/>
              </a:rPr>
            </a:br>
            <a:r>
              <a:rPr lang="en-US" sz="2000" spc="-51" dirty="0">
                <a:ln w="3175">
                  <a:noFill/>
                </a:ln>
                <a:solidFill>
                  <a:schemeClr val="bg1"/>
                </a:solidFill>
                <a:cs typeface="Segoe UI" pitchFamily="34" charset="0"/>
              </a:rPr>
              <a:t>Windows environment.</a:t>
            </a:r>
            <a:br>
              <a:rPr lang="en-US" sz="2000" spc="-51" dirty="0">
                <a:ln w="3175">
                  <a:noFill/>
                </a:ln>
                <a:solidFill>
                  <a:schemeClr val="bg1"/>
                </a:solidFill>
                <a:cs typeface="Segoe UI" pitchFamily="34" charset="0"/>
              </a:rPr>
            </a:br>
            <a:r>
              <a:rPr lang="en-US" sz="2000" spc="-51" dirty="0">
                <a:ln w="3175">
                  <a:noFill/>
                </a:ln>
                <a:solidFill>
                  <a:schemeClr val="bg1"/>
                </a:solidFill>
                <a:cs typeface="Segoe UI" pitchFamily="34" charset="0"/>
              </a:rPr>
              <a:t>Windows Server</a:t>
            </a:r>
          </a:p>
          <a:p>
            <a:pPr algn="ctr" defTabSz="878223">
              <a:spcBef>
                <a:spcPts val="1200"/>
              </a:spcBef>
              <a:spcAft>
                <a:spcPts val="600"/>
              </a:spcAft>
              <a:defRPr/>
            </a:pPr>
            <a:r>
              <a:rPr lang="en-US" sz="2000" spc="-51" dirty="0">
                <a:ln w="3175">
                  <a:noFill/>
                </a:ln>
                <a:solidFill>
                  <a:schemeClr val="bg1"/>
                </a:solidFill>
                <a:cs typeface="Segoe UI" pitchFamily="34" charset="0"/>
              </a:rPr>
              <a:t>Multiple users</a:t>
            </a:r>
          </a:p>
          <a:p>
            <a:pPr algn="ctr" defTabSz="878223">
              <a:spcBef>
                <a:spcPts val="1200"/>
              </a:spcBef>
              <a:spcAft>
                <a:spcPts val="600"/>
              </a:spcAft>
              <a:defRPr/>
            </a:pPr>
            <a:r>
              <a:rPr lang="en-US" sz="2000" spc="-51" dirty="0">
                <a:ln w="3175">
                  <a:noFill/>
                </a:ln>
                <a:solidFill>
                  <a:schemeClr val="bg1"/>
                </a:solidFill>
                <a:cs typeface="Segoe UI" pitchFamily="34" charset="0"/>
              </a:rPr>
              <a:t>Win32</a:t>
            </a:r>
          </a:p>
          <a:p>
            <a:pPr algn="ctr" defTabSz="878223">
              <a:spcBef>
                <a:spcPts val="1200"/>
              </a:spcBef>
              <a:spcAft>
                <a:spcPts val="600"/>
              </a:spcAft>
              <a:defRPr/>
            </a:pPr>
            <a:r>
              <a:rPr lang="en-US" sz="2000" spc="-51" dirty="0">
                <a:ln w="3175">
                  <a:noFill/>
                </a:ln>
                <a:solidFill>
                  <a:schemeClr val="bg1"/>
                </a:solidFill>
                <a:cs typeface="Segoe UI" pitchFamily="34" charset="0"/>
              </a:rPr>
              <a:t>Office 2019 Perpetual</a:t>
            </a:r>
          </a:p>
          <a:p>
            <a:pPr algn="ctr" defTabSz="878223">
              <a:spcBef>
                <a:spcPts val="1200"/>
              </a:spcBef>
              <a:spcAft>
                <a:spcPts val="600"/>
              </a:spcAft>
              <a:defRPr/>
            </a:pPr>
            <a:r>
              <a:rPr lang="en-US" sz="2000" spc="-51" dirty="0">
                <a:ln w="3175">
                  <a:noFill/>
                </a:ln>
                <a:solidFill>
                  <a:schemeClr val="bg1"/>
                </a:solidFill>
                <a:cs typeface="Segoe UI" pitchFamily="34" charset="0"/>
              </a:rPr>
              <a:t>Long-Term Servicing Channel</a:t>
            </a:r>
            <a:endParaRPr lang="en-US" sz="2000" spc="-51" dirty="0">
              <a:ln w="3175">
                <a:noFill/>
              </a:ln>
              <a:solidFill>
                <a:schemeClr val="bg1"/>
              </a:solidFill>
              <a:latin typeface="Segoe UI Semibold"/>
              <a:cs typeface="Segoe UI" pitchFamily="34" charset="0"/>
            </a:endParaRPr>
          </a:p>
        </p:txBody>
      </p:sp>
      <p:sp>
        <p:nvSpPr>
          <p:cNvPr id="2" name="Title 1"/>
          <p:cNvSpPr>
            <a:spLocks noGrp="1"/>
          </p:cNvSpPr>
          <p:nvPr>
            <p:ph type="title"/>
          </p:nvPr>
        </p:nvSpPr>
        <p:spPr/>
        <p:txBody>
          <a:bodyPr/>
          <a:lstStyle/>
          <a:p>
            <a:r>
              <a:rPr lang="en-US" dirty="0">
                <a:solidFill>
                  <a:schemeClr val="tx1"/>
                </a:solidFill>
              </a:rPr>
              <a:t>Virtualizing Windows Server</a:t>
            </a:r>
          </a:p>
        </p:txBody>
      </p:sp>
      <p:cxnSp>
        <p:nvCxnSpPr>
          <p:cNvPr id="10" name="Straight Connector 9">
            <a:extLst>
              <a:ext uri="{FF2B5EF4-FFF2-40B4-BE49-F238E27FC236}">
                <a16:creationId xmlns:a16="http://schemas.microsoft.com/office/drawing/2014/main" id="{23141BE5-F6AE-40F7-B166-DFCB3D94BC0E}"/>
              </a:ext>
            </a:extLst>
          </p:cNvPr>
          <p:cNvCxnSpPr>
            <a:cxnSpLocks/>
          </p:cNvCxnSpPr>
          <p:nvPr/>
        </p:nvCxnSpPr>
        <p:spPr>
          <a:xfrm>
            <a:off x="8602326" y="3616784"/>
            <a:ext cx="2852184" cy="1"/>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9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Virtualizing Windows 7</a:t>
            </a:r>
          </a:p>
        </p:txBody>
      </p:sp>
      <p:sp>
        <p:nvSpPr>
          <p:cNvPr id="15" name="TextBox 14">
            <a:extLst>
              <a:ext uri="{FF2B5EF4-FFF2-40B4-BE49-F238E27FC236}">
                <a16:creationId xmlns:a16="http://schemas.microsoft.com/office/drawing/2014/main" id="{BC8BE8A6-0353-4E4D-9FC7-53B4EDE20B9C}"/>
              </a:ext>
            </a:extLst>
          </p:cNvPr>
          <p:cNvSpPr txBox="1"/>
          <p:nvPr/>
        </p:nvSpPr>
        <p:spPr>
          <a:xfrm>
            <a:off x="442913" y="1368195"/>
            <a:ext cx="7300912" cy="5177063"/>
          </a:xfrm>
          <a:prstGeom prst="rect">
            <a:avLst/>
          </a:prstGeom>
          <a:noFill/>
          <a:ln w="6350">
            <a:solidFill>
              <a:schemeClr val="bg1">
                <a:lumMod val="75000"/>
              </a:schemeClr>
            </a:solidFill>
          </a:ln>
        </p:spPr>
        <p:txBody>
          <a:bodyPr wrap="square" lIns="182880" tIns="91440" rIns="182880" bIns="91440" rtlCol="0">
            <a:noAutofit/>
          </a:bodyPr>
          <a:lstStyle/>
          <a:p>
            <a:pPr marL="284163" indent="-231775">
              <a:spcBef>
                <a:spcPts val="800"/>
              </a:spcBef>
              <a:spcAft>
                <a:spcPts val="400"/>
              </a:spcAft>
              <a:buFont typeface="Arial" panose="020B0604020202020204" pitchFamily="34" charset="0"/>
              <a:buChar char="•"/>
            </a:pPr>
            <a:r>
              <a:rPr lang="en-US" sz="2400" dirty="0"/>
              <a:t>3 years ESU</a:t>
            </a:r>
          </a:p>
          <a:p>
            <a:pPr marL="284163" indent="-231775">
              <a:spcBef>
                <a:spcPts val="800"/>
              </a:spcBef>
              <a:spcAft>
                <a:spcPts val="400"/>
              </a:spcAft>
              <a:buFont typeface="Arial" panose="020B0604020202020204" pitchFamily="34" charset="0"/>
              <a:buChar char="•"/>
            </a:pPr>
            <a:r>
              <a:rPr lang="en-US" sz="2400" dirty="0"/>
              <a:t>Requires full Windows 7 desktop </a:t>
            </a:r>
          </a:p>
          <a:p>
            <a:pPr marL="284163" indent="-231775">
              <a:spcBef>
                <a:spcPts val="800"/>
              </a:spcBef>
              <a:spcAft>
                <a:spcPts val="400"/>
              </a:spcAft>
              <a:buFont typeface="Arial" panose="020B0604020202020204" pitchFamily="34" charset="0"/>
              <a:buChar char="•"/>
            </a:pPr>
            <a:r>
              <a:rPr lang="en-US" sz="2400" dirty="0"/>
              <a:t>Use App Assure or something else first</a:t>
            </a:r>
          </a:p>
          <a:p>
            <a:pPr marL="284163" indent="-231775">
              <a:spcBef>
                <a:spcPts val="800"/>
              </a:spcBef>
              <a:spcAft>
                <a:spcPts val="400"/>
              </a:spcAft>
              <a:buFont typeface="Arial" panose="020B0604020202020204" pitchFamily="34" charset="0"/>
              <a:buChar char="•"/>
            </a:pPr>
            <a:r>
              <a:rPr lang="en-US" sz="2400" dirty="0"/>
              <a:t>Last Resort</a:t>
            </a:r>
          </a:p>
        </p:txBody>
      </p:sp>
      <p:sp>
        <p:nvSpPr>
          <p:cNvPr id="10" name="Rectangle 9">
            <a:extLst>
              <a:ext uri="{FF2B5EF4-FFF2-40B4-BE49-F238E27FC236}">
                <a16:creationId xmlns:a16="http://schemas.microsoft.com/office/drawing/2014/main" id="{20281001-93D0-4F17-BA82-722BC6A70971}"/>
              </a:ext>
            </a:extLst>
          </p:cNvPr>
          <p:cNvSpPr/>
          <p:nvPr/>
        </p:nvSpPr>
        <p:spPr bwMode="auto">
          <a:xfrm>
            <a:off x="8047399" y="1369196"/>
            <a:ext cx="3962039" cy="5177062"/>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279781" rIns="186521" bIns="47565" numCol="1" spcCol="0" rtlCol="0" fromWordArt="0" anchor="t" anchorCtr="0" forceAA="0" compatLnSpc="1">
            <a:prstTxWarp prst="textNoShape">
              <a:avLst/>
            </a:prstTxWarp>
            <a:noAutofit/>
          </a:bodyPr>
          <a:lstStyle/>
          <a:p>
            <a:pPr algn="ctr" defTabSz="878223">
              <a:spcBef>
                <a:spcPts val="800"/>
              </a:spcBef>
              <a:spcAft>
                <a:spcPts val="400"/>
              </a:spcAft>
              <a:defRPr/>
            </a:pPr>
            <a:r>
              <a:rPr lang="en-US" sz="2400" dirty="0">
                <a:solidFill>
                  <a:schemeClr val="bg1"/>
                </a:solidFill>
                <a:cs typeface="Segoe UI Light"/>
              </a:rPr>
              <a:t>Windows 7</a:t>
            </a:r>
          </a:p>
          <a:p>
            <a:pPr algn="ctr" defTabSz="878223">
              <a:spcBef>
                <a:spcPts val="1200"/>
              </a:spcBef>
              <a:spcAft>
                <a:spcPts val="600"/>
              </a:spcAft>
              <a:defRPr/>
            </a:pPr>
            <a:r>
              <a:rPr lang="en-US" sz="2000" dirty="0">
                <a:solidFill>
                  <a:schemeClr val="bg1"/>
                </a:solidFill>
                <a:cs typeface="Segoe UI Light"/>
              </a:rPr>
              <a:t>Scalable multi-user </a:t>
            </a:r>
            <a:r>
              <a:rPr lang="en-US" sz="2000" dirty="0">
                <a:solidFill>
                  <a:schemeClr val="bg1"/>
                </a:solidFill>
                <a:latin typeface="+mj-lt"/>
                <a:cs typeface="Segoe UI Light"/>
              </a:rPr>
              <a:t>legacy</a:t>
            </a:r>
            <a:br>
              <a:rPr lang="en-US" sz="2000" dirty="0">
                <a:solidFill>
                  <a:schemeClr val="bg1"/>
                </a:solidFill>
                <a:cs typeface="Segoe UI Light"/>
              </a:rPr>
            </a:br>
            <a:r>
              <a:rPr lang="en-US" sz="2000" dirty="0">
                <a:solidFill>
                  <a:schemeClr val="bg1"/>
                </a:solidFill>
                <a:cs typeface="Segoe UI Light"/>
              </a:rPr>
              <a:t>Windows environment.</a:t>
            </a:r>
          </a:p>
          <a:p>
            <a:pPr algn="ctr" defTabSz="878223">
              <a:spcBef>
                <a:spcPts val="1200"/>
              </a:spcBef>
              <a:spcAft>
                <a:spcPts val="600"/>
              </a:spcAft>
              <a:defRPr/>
            </a:pPr>
            <a:r>
              <a:rPr lang="en-US" sz="2000" spc="-51" dirty="0">
                <a:ln w="3175">
                  <a:noFill/>
                </a:ln>
                <a:solidFill>
                  <a:schemeClr val="bg1"/>
                </a:solidFill>
                <a:cs typeface="Segoe UI" pitchFamily="34" charset="0"/>
              </a:rPr>
              <a:t>Windows 7</a:t>
            </a:r>
          </a:p>
          <a:p>
            <a:pPr algn="ctr" defTabSz="878223">
              <a:spcBef>
                <a:spcPts val="1200"/>
              </a:spcBef>
              <a:spcAft>
                <a:spcPts val="600"/>
              </a:spcAft>
              <a:defRPr/>
            </a:pPr>
            <a:r>
              <a:rPr lang="en-US" sz="2000" spc="-51" dirty="0">
                <a:ln w="3175">
                  <a:noFill/>
                </a:ln>
                <a:solidFill>
                  <a:schemeClr val="bg1"/>
                </a:solidFill>
                <a:cs typeface="Segoe UI" pitchFamily="34" charset="0"/>
              </a:rPr>
              <a:t>Single user</a:t>
            </a:r>
          </a:p>
          <a:p>
            <a:pPr algn="ctr" defTabSz="878223">
              <a:spcBef>
                <a:spcPts val="1200"/>
              </a:spcBef>
              <a:spcAft>
                <a:spcPts val="600"/>
              </a:spcAft>
              <a:defRPr/>
            </a:pPr>
            <a:r>
              <a:rPr lang="en-US" sz="2000" spc="-51" dirty="0">
                <a:ln w="3175">
                  <a:noFill/>
                </a:ln>
                <a:solidFill>
                  <a:schemeClr val="bg1"/>
                </a:solidFill>
                <a:cs typeface="Segoe UI" pitchFamily="34" charset="0"/>
              </a:rPr>
              <a:t>Legacy Win32</a:t>
            </a:r>
          </a:p>
          <a:p>
            <a:pPr algn="ctr" defTabSz="878223">
              <a:spcBef>
                <a:spcPts val="1200"/>
              </a:spcBef>
              <a:spcAft>
                <a:spcPts val="600"/>
              </a:spcAft>
              <a:defRPr/>
            </a:pPr>
            <a:r>
              <a:rPr lang="en-US" sz="2000" spc="-51" dirty="0">
                <a:ln w="3175">
                  <a:noFill/>
                </a:ln>
                <a:solidFill>
                  <a:schemeClr val="bg1"/>
                </a:solidFill>
                <a:cs typeface="Segoe UI" pitchFamily="34" charset="0"/>
              </a:rPr>
              <a:t>Office 2019 Perpetual</a:t>
            </a:r>
          </a:p>
          <a:p>
            <a:pPr algn="ctr" defTabSz="878223">
              <a:spcBef>
                <a:spcPts val="1200"/>
              </a:spcBef>
              <a:spcAft>
                <a:spcPts val="600"/>
              </a:spcAft>
              <a:defRPr/>
            </a:pPr>
            <a:r>
              <a:rPr lang="en-US" sz="2000" spc="-51" dirty="0">
                <a:ln w="3175">
                  <a:noFill/>
                </a:ln>
                <a:solidFill>
                  <a:schemeClr val="bg1"/>
                </a:solidFill>
                <a:cs typeface="Segoe UI" pitchFamily="34" charset="0"/>
              </a:rPr>
              <a:t>Full Desktop only</a:t>
            </a:r>
          </a:p>
        </p:txBody>
      </p:sp>
      <p:cxnSp>
        <p:nvCxnSpPr>
          <p:cNvPr id="12" name="Straight Connector 11">
            <a:extLst>
              <a:ext uri="{FF2B5EF4-FFF2-40B4-BE49-F238E27FC236}">
                <a16:creationId xmlns:a16="http://schemas.microsoft.com/office/drawing/2014/main" id="{6CEDB4AC-52C3-4FE3-8471-10353B74A3B2}"/>
              </a:ext>
            </a:extLst>
          </p:cNvPr>
          <p:cNvCxnSpPr>
            <a:cxnSpLocks/>
          </p:cNvCxnSpPr>
          <p:nvPr/>
        </p:nvCxnSpPr>
        <p:spPr>
          <a:xfrm>
            <a:off x="8602326" y="2969084"/>
            <a:ext cx="2852184" cy="1"/>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374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47528DD-7CE7-4E97-A4D8-BA720CC7BB3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35"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547528DD-7CE7-4E97-A4D8-BA720CC7BB3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98C09D-966E-4266-81DF-D7B361DEB4E6}"/>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9" name="Rectangle 8">
            <a:extLst>
              <a:ext uri="{FF2B5EF4-FFF2-40B4-BE49-F238E27FC236}">
                <a16:creationId xmlns:a16="http://schemas.microsoft.com/office/drawing/2014/main" id="{A5EF6EC0-5BF9-4ACD-A877-745C3B4074CF}"/>
              </a:ext>
            </a:extLst>
          </p:cNvPr>
          <p:cNvSpPr/>
          <p:nvPr/>
        </p:nvSpPr>
        <p:spPr>
          <a:xfrm>
            <a:off x="442913" y="3187706"/>
            <a:ext cx="5486400" cy="1701794"/>
          </a:xfrm>
          <a:prstGeom prst="rect">
            <a:avLst/>
          </a:prstGeom>
          <a:ln w="6350">
            <a:solidFill>
              <a:schemeClr val="bg1">
                <a:lumMod val="75000"/>
              </a:schemeClr>
            </a:solidFill>
          </a:ln>
        </p:spPr>
        <p:txBody>
          <a:bodyPr wrap="square" lIns="182880" tIns="91440" rIns="182880" bIns="91440" numCol="1">
            <a:noAutofit/>
          </a:bodyPr>
          <a:lstStyle/>
          <a:p>
            <a:pPr lvl="0" defTabSz="932472" fontAlgn="base">
              <a:spcBef>
                <a:spcPts val="800"/>
              </a:spcBef>
              <a:spcAft>
                <a:spcPts val="400"/>
              </a:spcAft>
              <a:defRPr/>
            </a:pPr>
            <a:r>
              <a:rPr lang="en-US" sz="2000" dirty="0">
                <a:ea typeface="Segoe UI" pitchFamily="34" charset="0"/>
                <a:cs typeface="Segoe UI" pitchFamily="34" charset="0"/>
              </a:rPr>
              <a:t>Power Users / Developers that need to install their own apps or admin privileges </a:t>
            </a:r>
          </a:p>
          <a:p>
            <a:pPr lvl="0" defTabSz="932472" fontAlgn="base">
              <a:spcBef>
                <a:spcPts val="800"/>
              </a:spcBef>
              <a:spcAft>
                <a:spcPts val="400"/>
              </a:spcAft>
              <a:defRPr/>
            </a:pPr>
            <a:r>
              <a:rPr lang="en-US" sz="2000" dirty="0">
                <a:ea typeface="Segoe UI" pitchFamily="34" charset="0"/>
                <a:cs typeface="Segoe UI" pitchFamily="34" charset="0"/>
              </a:rPr>
              <a:t>Clients lack computing power / outdated</a:t>
            </a:r>
          </a:p>
        </p:txBody>
      </p:sp>
      <p:sp>
        <p:nvSpPr>
          <p:cNvPr id="12" name="Rectangle 11">
            <a:extLst>
              <a:ext uri="{FF2B5EF4-FFF2-40B4-BE49-F238E27FC236}">
                <a16:creationId xmlns:a16="http://schemas.microsoft.com/office/drawing/2014/main" id="{923BDEEF-253D-46F7-9742-0693428EA59C}"/>
              </a:ext>
            </a:extLst>
          </p:cNvPr>
          <p:cNvSpPr/>
          <p:nvPr/>
        </p:nvSpPr>
        <p:spPr>
          <a:xfrm>
            <a:off x="6459538" y="3187706"/>
            <a:ext cx="5486400" cy="1701794"/>
          </a:xfrm>
          <a:prstGeom prst="rect">
            <a:avLst/>
          </a:prstGeom>
          <a:ln w="6350">
            <a:solidFill>
              <a:schemeClr val="bg1">
                <a:lumMod val="75000"/>
              </a:schemeClr>
            </a:solidFill>
          </a:ln>
        </p:spPr>
        <p:txBody>
          <a:bodyPr wrap="square" lIns="182880" tIns="91440" rIns="182880" bIns="91440" numCol="1">
            <a:noAutofit/>
          </a:bodyPr>
          <a:lstStyle/>
          <a:p>
            <a:pPr lvl="0" defTabSz="932472" fontAlgn="base">
              <a:spcBef>
                <a:spcPts val="800"/>
              </a:spcBef>
              <a:spcAft>
                <a:spcPts val="400"/>
              </a:spcAft>
              <a:defRPr/>
            </a:pPr>
            <a:r>
              <a:rPr lang="en-US" sz="2000" dirty="0">
                <a:ea typeface="Segoe UI" pitchFamily="34" charset="0"/>
                <a:cs typeface="Segoe UI" pitchFamily="34" charset="0"/>
              </a:rPr>
              <a:t>Clients vary widely and application consistency is impacted</a:t>
            </a:r>
          </a:p>
          <a:p>
            <a:pPr lvl="0" defTabSz="932472" fontAlgn="base">
              <a:spcBef>
                <a:spcPts val="800"/>
              </a:spcBef>
              <a:spcAft>
                <a:spcPts val="400"/>
              </a:spcAft>
              <a:defRPr/>
            </a:pPr>
            <a:r>
              <a:rPr lang="en-US" sz="2000" dirty="0">
                <a:ea typeface="Segoe UI" pitchFamily="34" charset="0"/>
                <a:cs typeface="Segoe UI" pitchFamily="34" charset="0"/>
              </a:rPr>
              <a:t>Different version of the same app from different OS</a:t>
            </a:r>
          </a:p>
        </p:txBody>
      </p:sp>
      <p:sp>
        <p:nvSpPr>
          <p:cNvPr id="2" name="Title 1"/>
          <p:cNvSpPr>
            <a:spLocks noGrp="1"/>
          </p:cNvSpPr>
          <p:nvPr>
            <p:ph type="title"/>
          </p:nvPr>
        </p:nvSpPr>
        <p:spPr/>
        <p:txBody>
          <a:bodyPr/>
          <a:lstStyle/>
          <a:p>
            <a:r>
              <a:rPr lang="en-US"/>
              <a:t>Full desktop vs. RemoteApp</a:t>
            </a:r>
          </a:p>
        </p:txBody>
      </p:sp>
      <p:sp>
        <p:nvSpPr>
          <p:cNvPr id="3" name="TextBox 2">
            <a:extLst>
              <a:ext uri="{FF2B5EF4-FFF2-40B4-BE49-F238E27FC236}">
                <a16:creationId xmlns:a16="http://schemas.microsoft.com/office/drawing/2014/main" id="{35D61EFD-8469-47A4-BC04-6E23116574F9}"/>
              </a:ext>
            </a:extLst>
          </p:cNvPr>
          <p:cNvSpPr txBox="1"/>
          <p:nvPr/>
        </p:nvSpPr>
        <p:spPr>
          <a:xfrm>
            <a:off x="8496299" y="73152"/>
            <a:ext cx="3505201" cy="1414666"/>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15" name="Rectangle 14">
            <a:extLst>
              <a:ext uri="{FF2B5EF4-FFF2-40B4-BE49-F238E27FC236}">
                <a16:creationId xmlns:a16="http://schemas.microsoft.com/office/drawing/2014/main" id="{A91E234C-7BBA-47A5-8012-15CE4934409C}"/>
              </a:ext>
            </a:extLst>
          </p:cNvPr>
          <p:cNvSpPr/>
          <p:nvPr/>
        </p:nvSpPr>
        <p:spPr>
          <a:xfrm>
            <a:off x="431801" y="1752839"/>
            <a:ext cx="6172200" cy="387798"/>
          </a:xfrm>
          <a:prstGeom prst="rect">
            <a:avLst/>
          </a:prstGeom>
          <a:noFill/>
        </p:spPr>
        <p:txBody>
          <a:bodyPr wrap="square" lIns="0" tIns="0" rIns="0" bIns="0">
            <a:sp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800" b="0" i="0" u="none" strike="noStrike" kern="1200" cap="none" spc="0" normalizeH="0" baseline="0" noProof="0" dirty="0">
                <a:ln>
                  <a:noFill/>
                </a:ln>
                <a:effectLst/>
                <a:uLnTx/>
                <a:uFillTx/>
                <a:ea typeface="+mn-ea"/>
                <a:cs typeface="Segoe UI" pitchFamily="34" charset="0"/>
              </a:rPr>
              <a:t>Based on what your users need to do.</a:t>
            </a:r>
          </a:p>
        </p:txBody>
      </p:sp>
      <p:sp>
        <p:nvSpPr>
          <p:cNvPr id="14" name="Rectangle 13">
            <a:extLst>
              <a:ext uri="{FF2B5EF4-FFF2-40B4-BE49-F238E27FC236}">
                <a16:creationId xmlns:a16="http://schemas.microsoft.com/office/drawing/2014/main" id="{DC7A520B-714C-4DDF-90DF-C1583C425130}"/>
              </a:ext>
            </a:extLst>
          </p:cNvPr>
          <p:cNvSpPr/>
          <p:nvPr/>
        </p:nvSpPr>
        <p:spPr>
          <a:xfrm>
            <a:off x="442913" y="2560835"/>
            <a:ext cx="5486400" cy="646821"/>
          </a:xfrm>
          <a:prstGeom prst="rect">
            <a:avLst/>
          </a:prstGeom>
          <a:solidFill>
            <a:schemeClr val="accent1"/>
          </a:solidFill>
          <a:ln w="6350">
            <a:solidFill>
              <a:schemeClr val="accent1"/>
            </a:solidFill>
          </a:ln>
        </p:spPr>
        <p:txBody>
          <a:bodyPr wrap="square" numCol="1" anchor="ctr">
            <a:noAutofit/>
          </a:bodyPr>
          <a:lstStyle/>
          <a:p>
            <a:pPr lvl="0" algn="ctr" defTabSz="932472" fontAlgn="base">
              <a:lnSpc>
                <a:spcPct val="90000"/>
              </a:lnSpc>
              <a:spcBef>
                <a:spcPts val="600"/>
              </a:spcBef>
              <a:spcAft>
                <a:spcPts val="600"/>
              </a:spcAft>
              <a:defRPr/>
            </a:pPr>
            <a:r>
              <a:rPr lang="en-US" sz="2400" dirty="0">
                <a:solidFill>
                  <a:schemeClr val="bg1"/>
                </a:solidFill>
                <a:ea typeface="Segoe UI" pitchFamily="34" charset="0"/>
                <a:cs typeface="Segoe UI" pitchFamily="34" charset="0"/>
              </a:rPr>
              <a:t>Full desktop </a:t>
            </a:r>
          </a:p>
        </p:txBody>
      </p:sp>
      <p:sp>
        <p:nvSpPr>
          <p:cNvPr id="16" name="Rectangle 15">
            <a:extLst>
              <a:ext uri="{FF2B5EF4-FFF2-40B4-BE49-F238E27FC236}">
                <a16:creationId xmlns:a16="http://schemas.microsoft.com/office/drawing/2014/main" id="{6720EB9D-2D25-49AF-9788-C2A17A90818D}"/>
              </a:ext>
            </a:extLst>
          </p:cNvPr>
          <p:cNvSpPr/>
          <p:nvPr/>
        </p:nvSpPr>
        <p:spPr>
          <a:xfrm>
            <a:off x="6459538" y="2560835"/>
            <a:ext cx="5486400" cy="646821"/>
          </a:xfrm>
          <a:prstGeom prst="rect">
            <a:avLst/>
          </a:prstGeom>
          <a:solidFill>
            <a:schemeClr val="accent1"/>
          </a:solidFill>
          <a:ln w="6350">
            <a:solidFill>
              <a:schemeClr val="accent1"/>
            </a:solidFill>
          </a:ln>
        </p:spPr>
        <p:txBody>
          <a:bodyPr wrap="square" numCol="1" anchor="ctr">
            <a:noAutofit/>
          </a:bodyPr>
          <a:lstStyle/>
          <a:p>
            <a:pPr lvl="0" algn="ctr" defTabSz="932472" fontAlgn="base">
              <a:lnSpc>
                <a:spcPct val="90000"/>
              </a:lnSpc>
              <a:spcBef>
                <a:spcPts val="600"/>
              </a:spcBef>
              <a:spcAft>
                <a:spcPts val="600"/>
              </a:spcAft>
              <a:defRPr/>
            </a:pPr>
            <a:r>
              <a:rPr lang="en-US" sz="2400" dirty="0">
                <a:solidFill>
                  <a:schemeClr val="bg1"/>
                </a:solidFill>
                <a:ea typeface="Segoe UI" pitchFamily="34" charset="0"/>
                <a:cs typeface="Segoe UI" pitchFamily="34" charset="0"/>
              </a:rPr>
              <a:t>Use RemoteApp</a:t>
            </a:r>
          </a:p>
        </p:txBody>
      </p:sp>
    </p:spTree>
    <p:extLst>
      <p:ext uri="{BB962C8B-B14F-4D97-AF65-F5344CB8AC3E}">
        <p14:creationId xmlns:p14="http://schemas.microsoft.com/office/powerpoint/2010/main" val="2872508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WVD Deployment and management options</a:t>
            </a:r>
          </a:p>
        </p:txBody>
      </p:sp>
      <p:sp>
        <p:nvSpPr>
          <p:cNvPr id="11" name="Rectangle 10">
            <a:extLst>
              <a:ext uri="{FF2B5EF4-FFF2-40B4-BE49-F238E27FC236}">
                <a16:creationId xmlns:a16="http://schemas.microsoft.com/office/drawing/2014/main" id="{E954A46B-D210-4718-894C-0CC37A3104CB}"/>
              </a:ext>
            </a:extLst>
          </p:cNvPr>
          <p:cNvSpPr/>
          <p:nvPr/>
        </p:nvSpPr>
        <p:spPr>
          <a:xfrm>
            <a:off x="3347618" y="2090056"/>
            <a:ext cx="6019888" cy="435951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r>
              <a:rPr lang="en-US" sz="2400" dirty="0">
                <a:solidFill>
                  <a:schemeClr val="accent1"/>
                </a:solidFill>
                <a:cs typeface="Segoe UI" pitchFamily="34" charset="0"/>
              </a:rPr>
              <a:t>Management</a:t>
            </a:r>
          </a:p>
          <a:p>
            <a:pPr defTabSz="932472" fontAlgn="base">
              <a:spcBef>
                <a:spcPts val="600"/>
              </a:spcBef>
              <a:spcAft>
                <a:spcPts val="600"/>
              </a:spcAft>
            </a:pPr>
            <a:r>
              <a:rPr lang="en-US" sz="2000" dirty="0">
                <a:cs typeface="Segoe UI" pitchFamily="34" charset="0"/>
              </a:rPr>
              <a:t>Azure Portal will enable native integration post GA for deployment and management alongside other Azure services</a:t>
            </a:r>
          </a:p>
          <a:p>
            <a:pPr defTabSz="932472" fontAlgn="base">
              <a:spcBef>
                <a:spcPts val="600"/>
              </a:spcBef>
              <a:spcAft>
                <a:spcPts val="600"/>
              </a:spcAft>
            </a:pPr>
            <a:r>
              <a:rPr lang="en-US" sz="2000" dirty="0">
                <a:cs typeface="Segoe UI" pitchFamily="34" charset="0"/>
              </a:rPr>
              <a:t>Use REST API’s to set and manage WVD directly, build complex workflows – sample UI and outlines for customers will be provided </a:t>
            </a:r>
          </a:p>
          <a:p>
            <a:pPr defTabSz="932472" fontAlgn="base">
              <a:spcBef>
                <a:spcPts val="600"/>
              </a:spcBef>
              <a:spcAft>
                <a:spcPts val="600"/>
              </a:spcAft>
            </a:pPr>
            <a:r>
              <a:rPr lang="en-US" sz="2000" dirty="0">
                <a:cs typeface="Segoe UI" pitchFamily="34" charset="0"/>
              </a:rPr>
              <a:t>PowerShell is the best option for repeatable deployment, Azure integration, and DSC</a:t>
            </a:r>
          </a:p>
          <a:p>
            <a:pPr defTabSz="932472" fontAlgn="base">
              <a:spcBef>
                <a:spcPts val="600"/>
              </a:spcBef>
              <a:spcAft>
                <a:spcPts val="600"/>
              </a:spcAft>
            </a:pPr>
            <a:r>
              <a:rPr lang="en-US" sz="2000" dirty="0">
                <a:cs typeface="Segoe UI" pitchFamily="34" charset="0"/>
              </a:rPr>
              <a:t>Other options include Terraform or partner management solutions</a:t>
            </a:r>
          </a:p>
        </p:txBody>
      </p:sp>
      <p:sp>
        <p:nvSpPr>
          <p:cNvPr id="12" name="Rectangle 11">
            <a:extLst>
              <a:ext uri="{FF2B5EF4-FFF2-40B4-BE49-F238E27FC236}">
                <a16:creationId xmlns:a16="http://schemas.microsoft.com/office/drawing/2014/main" id="{13A252B2-E4D4-4FFE-808D-A6116A9B73BA}"/>
              </a:ext>
            </a:extLst>
          </p:cNvPr>
          <p:cNvSpPr/>
          <p:nvPr/>
        </p:nvSpPr>
        <p:spPr>
          <a:xfrm>
            <a:off x="442808" y="2090056"/>
            <a:ext cx="2633015" cy="4359511"/>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600"/>
              </a:spcAft>
            </a:pPr>
            <a:r>
              <a:rPr lang="en-US" sz="2400" dirty="0">
                <a:solidFill>
                  <a:schemeClr val="accent1"/>
                </a:solidFill>
                <a:cs typeface="Segoe UI" pitchFamily="34" charset="0"/>
              </a:rPr>
              <a:t>Deployment</a:t>
            </a:r>
          </a:p>
          <a:p>
            <a:pPr>
              <a:spcBef>
                <a:spcPts val="600"/>
              </a:spcBef>
              <a:spcAft>
                <a:spcPts val="600"/>
              </a:spcAft>
            </a:pPr>
            <a:r>
              <a:rPr lang="en-US" sz="2000" dirty="0">
                <a:cs typeface="Segoe UI" pitchFamily="34" charset="0"/>
              </a:rPr>
              <a:t>Onboarding will be through Azure Marketplace or through </a:t>
            </a:r>
            <a:r>
              <a:rPr lang="en-US" sz="2000" dirty="0" err="1">
                <a:cs typeface="Segoe UI" pitchFamily="34" charset="0"/>
              </a:rPr>
              <a:t>Github</a:t>
            </a:r>
            <a:r>
              <a:rPr lang="en-US" sz="2000" dirty="0">
                <a:cs typeface="Segoe UI" pitchFamily="34" charset="0"/>
              </a:rPr>
              <a:t> using ARM templates to deploy new or update existing host pool</a:t>
            </a:r>
          </a:p>
        </p:txBody>
      </p:sp>
      <p:sp>
        <p:nvSpPr>
          <p:cNvPr id="13" name="Rectangle 12">
            <a:extLst>
              <a:ext uri="{FF2B5EF4-FFF2-40B4-BE49-F238E27FC236}">
                <a16:creationId xmlns:a16="http://schemas.microsoft.com/office/drawing/2014/main" id="{F50F6271-C23B-4D4A-9D7B-162D769B6BE0}"/>
              </a:ext>
            </a:extLst>
          </p:cNvPr>
          <p:cNvSpPr/>
          <p:nvPr/>
        </p:nvSpPr>
        <p:spPr>
          <a:xfrm>
            <a:off x="9639300" y="2090056"/>
            <a:ext cx="2359025" cy="4359511"/>
          </a:xfrm>
          <a:prstGeom prst="rect">
            <a:avLst/>
          </a:prstGeom>
          <a:ln w="6350">
            <a:solidFill>
              <a:schemeClr val="bg1">
                <a:lumMod val="85000"/>
              </a:schemeClr>
            </a:solidFill>
          </a:ln>
        </p:spPr>
        <p:txBody>
          <a:bodyPr wrap="square" lIns="137160" tIns="91440" rIns="137160" bIns="91440">
            <a:noAutofit/>
          </a:bodyPr>
          <a:lstStyle/>
          <a:p>
            <a:pPr>
              <a:spcBef>
                <a:spcPts val="600"/>
              </a:spcBef>
              <a:spcAft>
                <a:spcPts val="600"/>
              </a:spcAft>
            </a:pPr>
            <a:r>
              <a:rPr lang="en-US" sz="2400" dirty="0">
                <a:solidFill>
                  <a:schemeClr val="accent1"/>
                </a:solidFill>
                <a:cs typeface="Segoe UI" pitchFamily="34" charset="0"/>
              </a:rPr>
              <a:t>Hosting partners</a:t>
            </a:r>
          </a:p>
          <a:p>
            <a:pPr>
              <a:spcBef>
                <a:spcPts val="600"/>
              </a:spcBef>
              <a:spcAft>
                <a:spcPts val="600"/>
              </a:spcAft>
            </a:pPr>
            <a:r>
              <a:rPr lang="en-US" sz="2000" dirty="0">
                <a:cs typeface="Segoe UI" pitchFamily="34" charset="0"/>
              </a:rPr>
              <a:t>Leverage multitenancy support to scale the number of customers</a:t>
            </a:r>
          </a:p>
        </p:txBody>
      </p:sp>
      <p:cxnSp>
        <p:nvCxnSpPr>
          <p:cNvPr id="14" name="Straight Connector 13">
            <a:extLst>
              <a:ext uri="{FF2B5EF4-FFF2-40B4-BE49-F238E27FC236}">
                <a16:creationId xmlns:a16="http://schemas.microsoft.com/office/drawing/2014/main" id="{10737019-2BDE-42D7-AC28-8FEAB8EB82F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D3FCAC-4501-4581-813C-020CACB8D585}"/>
              </a:ext>
            </a:extLst>
          </p:cNvPr>
          <p:cNvCxnSpPr/>
          <p:nvPr/>
        </p:nvCxnSpPr>
        <p:spPr>
          <a:xfrm>
            <a:off x="3359810"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F16B1E-2037-4DBE-9AA1-5978927C2345}"/>
              </a:ext>
            </a:extLst>
          </p:cNvPr>
          <p:cNvCxnSpPr/>
          <p:nvPr/>
        </p:nvCxnSpPr>
        <p:spPr>
          <a:xfrm>
            <a:off x="9651492"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070E13C-AD56-4449-920D-9599F2AC4DA4}"/>
              </a:ext>
            </a:extLst>
          </p:cNvPr>
          <p:cNvGrpSpPr/>
          <p:nvPr/>
        </p:nvGrpSpPr>
        <p:grpSpPr>
          <a:xfrm>
            <a:off x="3319625" y="1560576"/>
            <a:ext cx="581711" cy="395076"/>
            <a:chOff x="2100851" y="4960202"/>
            <a:chExt cx="431482" cy="293047"/>
          </a:xfrm>
        </p:grpSpPr>
        <p:sp>
          <p:nvSpPr>
            <p:cNvPr id="28" name="Freeform: Shape 27">
              <a:extLst>
                <a:ext uri="{FF2B5EF4-FFF2-40B4-BE49-F238E27FC236}">
                  <a16:creationId xmlns:a16="http://schemas.microsoft.com/office/drawing/2014/main" id="{D3C7A668-8AA7-4598-971A-CB3F7E3F1E95}"/>
                </a:ext>
              </a:extLst>
            </p:cNvPr>
            <p:cNvSpPr/>
            <p:nvPr/>
          </p:nvSpPr>
          <p:spPr>
            <a:xfrm>
              <a:off x="2163764" y="5205624"/>
              <a:ext cx="142875" cy="47625"/>
            </a:xfrm>
            <a:custGeom>
              <a:avLst/>
              <a:gdLst>
                <a:gd name="connsiteX0" fmla="*/ 136888 w 142875"/>
                <a:gd name="connsiteY0" fmla="*/ 7348 h 47625"/>
                <a:gd name="connsiteX1" fmla="*/ 136888 w 142875"/>
                <a:gd name="connsiteY1" fmla="*/ 45448 h 47625"/>
                <a:gd name="connsiteX2" fmla="*/ 7348 w 142875"/>
                <a:gd name="connsiteY2" fmla="*/ 45448 h 47625"/>
                <a:gd name="connsiteX3" fmla="*/ 7348 w 142875"/>
                <a:gd name="connsiteY3" fmla="*/ 7348 h 47625"/>
              </a:gdLst>
              <a:ahLst/>
              <a:cxnLst>
                <a:cxn ang="0">
                  <a:pos x="connsiteX0" y="connsiteY0"/>
                </a:cxn>
                <a:cxn ang="0">
                  <a:pos x="connsiteX1" y="connsiteY1"/>
                </a:cxn>
                <a:cxn ang="0">
                  <a:pos x="connsiteX2" y="connsiteY2"/>
                </a:cxn>
                <a:cxn ang="0">
                  <a:pos x="connsiteX3" y="connsiteY3"/>
                </a:cxn>
              </a:cxnLst>
              <a:rect l="l" t="t" r="r" b="b"/>
              <a:pathLst>
                <a:path w="142875" h="47625">
                  <a:moveTo>
                    <a:pt x="136888" y="7348"/>
                  </a:moveTo>
                  <a:lnTo>
                    <a:pt x="136888" y="45448"/>
                  </a:lnTo>
                  <a:lnTo>
                    <a:pt x="7348" y="45448"/>
                  </a:lnTo>
                  <a:lnTo>
                    <a:pt x="7348" y="734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reeform: Shape 28">
              <a:extLst>
                <a:ext uri="{FF2B5EF4-FFF2-40B4-BE49-F238E27FC236}">
                  <a16:creationId xmlns:a16="http://schemas.microsoft.com/office/drawing/2014/main" id="{D5AD1F2E-0A74-4E0A-A5FF-B70BCB5C3E4F}"/>
                </a:ext>
              </a:extLst>
            </p:cNvPr>
            <p:cNvSpPr/>
            <p:nvPr/>
          </p:nvSpPr>
          <p:spPr>
            <a:xfrm>
              <a:off x="2100851" y="4960202"/>
              <a:ext cx="190500" cy="257175"/>
            </a:xfrm>
            <a:custGeom>
              <a:avLst/>
              <a:gdLst>
                <a:gd name="connsiteX0" fmla="*/ 184513 w 190500"/>
                <a:gd name="connsiteY0" fmla="*/ 249703 h 257175"/>
                <a:gd name="connsiteX1" fmla="*/ 184513 w 190500"/>
                <a:gd name="connsiteY1" fmla="*/ 189696 h 257175"/>
                <a:gd name="connsiteX2" fmla="*/ 169273 w 190500"/>
                <a:gd name="connsiteY2" fmla="*/ 149691 h 257175"/>
                <a:gd name="connsiteX3" fmla="*/ 99741 w 190500"/>
                <a:gd name="connsiteY3" fmla="*/ 79206 h 257175"/>
                <a:gd name="connsiteX4" fmla="*/ 77833 w 190500"/>
                <a:gd name="connsiteY4" fmla="*/ 76348 h 257175"/>
                <a:gd name="connsiteX5" fmla="*/ 74023 w 190500"/>
                <a:gd name="connsiteY5" fmla="*/ 109686 h 257175"/>
                <a:gd name="connsiteX6" fmla="*/ 115933 w 190500"/>
                <a:gd name="connsiteY6" fmla="*/ 152548 h 257175"/>
                <a:gd name="connsiteX7" fmla="*/ 116886 w 190500"/>
                <a:gd name="connsiteY7" fmla="*/ 169693 h 257175"/>
                <a:gd name="connsiteX8" fmla="*/ 99741 w 190500"/>
                <a:gd name="connsiteY8" fmla="*/ 170646 h 257175"/>
                <a:gd name="connsiteX9" fmla="*/ 52116 w 190500"/>
                <a:gd name="connsiteY9" fmla="*/ 123021 h 257175"/>
                <a:gd name="connsiteX10" fmla="*/ 51163 w 190500"/>
                <a:gd name="connsiteY10" fmla="*/ 121116 h 257175"/>
                <a:gd name="connsiteX11" fmla="*/ 42591 w 190500"/>
                <a:gd name="connsiteY11" fmla="*/ 92541 h 257175"/>
                <a:gd name="connsiteX12" fmla="*/ 39733 w 190500"/>
                <a:gd name="connsiteY12" fmla="*/ 40153 h 257175"/>
                <a:gd name="connsiteX13" fmla="*/ 37828 w 190500"/>
                <a:gd name="connsiteY13" fmla="*/ 18246 h 257175"/>
                <a:gd name="connsiteX14" fmla="*/ 18778 w 190500"/>
                <a:gd name="connsiteY14" fmla="*/ 7768 h 257175"/>
                <a:gd name="connsiteX15" fmla="*/ 7348 w 190500"/>
                <a:gd name="connsiteY15" fmla="*/ 23961 h 257175"/>
                <a:gd name="connsiteX16" fmla="*/ 7348 w 190500"/>
                <a:gd name="connsiteY16" fmla="*/ 78253 h 257175"/>
                <a:gd name="connsiteX17" fmla="*/ 7348 w 190500"/>
                <a:gd name="connsiteY17" fmla="*/ 78253 h 257175"/>
                <a:gd name="connsiteX18" fmla="*/ 7348 w 190500"/>
                <a:gd name="connsiteY18" fmla="*/ 126831 h 257175"/>
                <a:gd name="connsiteX19" fmla="*/ 17826 w 190500"/>
                <a:gd name="connsiteY19" fmla="*/ 160168 h 257175"/>
                <a:gd name="connsiteX20" fmla="*/ 87358 w 190500"/>
                <a:gd name="connsiteY20" fmla="*/ 250656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0" h="257175">
                  <a:moveTo>
                    <a:pt x="184513" y="249703"/>
                  </a:moveTo>
                  <a:cubicBezTo>
                    <a:pt x="184513" y="249703"/>
                    <a:pt x="184513" y="207793"/>
                    <a:pt x="184513" y="189696"/>
                  </a:cubicBezTo>
                  <a:cubicBezTo>
                    <a:pt x="184513" y="173503"/>
                    <a:pt x="178798" y="160168"/>
                    <a:pt x="169273" y="149691"/>
                  </a:cubicBezTo>
                  <a:cubicBezTo>
                    <a:pt x="146413" y="125878"/>
                    <a:pt x="123553" y="102066"/>
                    <a:pt x="99741" y="79206"/>
                  </a:cubicBezTo>
                  <a:cubicBezTo>
                    <a:pt x="94026" y="73491"/>
                    <a:pt x="83548" y="72538"/>
                    <a:pt x="77833" y="76348"/>
                  </a:cubicBezTo>
                  <a:cubicBezTo>
                    <a:pt x="64498" y="84921"/>
                    <a:pt x="65451" y="100161"/>
                    <a:pt x="74023" y="109686"/>
                  </a:cubicBezTo>
                  <a:cubicBezTo>
                    <a:pt x="88311" y="123973"/>
                    <a:pt x="102598" y="138261"/>
                    <a:pt x="115933" y="152548"/>
                  </a:cubicBezTo>
                  <a:cubicBezTo>
                    <a:pt x="121648" y="158263"/>
                    <a:pt x="121648" y="164931"/>
                    <a:pt x="116886" y="169693"/>
                  </a:cubicBezTo>
                  <a:cubicBezTo>
                    <a:pt x="113076" y="173503"/>
                    <a:pt x="103551" y="174456"/>
                    <a:pt x="99741" y="170646"/>
                  </a:cubicBezTo>
                  <a:cubicBezTo>
                    <a:pt x="83548" y="154453"/>
                    <a:pt x="68308" y="138261"/>
                    <a:pt x="52116" y="123021"/>
                  </a:cubicBezTo>
                  <a:cubicBezTo>
                    <a:pt x="51163" y="122068"/>
                    <a:pt x="51163" y="122068"/>
                    <a:pt x="51163" y="121116"/>
                  </a:cubicBezTo>
                  <a:cubicBezTo>
                    <a:pt x="45448" y="112543"/>
                    <a:pt x="42591" y="103018"/>
                    <a:pt x="42591" y="92541"/>
                  </a:cubicBezTo>
                  <a:cubicBezTo>
                    <a:pt x="42591" y="75396"/>
                    <a:pt x="40686" y="57298"/>
                    <a:pt x="39733" y="40153"/>
                  </a:cubicBezTo>
                  <a:cubicBezTo>
                    <a:pt x="38781" y="32533"/>
                    <a:pt x="39733" y="24913"/>
                    <a:pt x="37828" y="18246"/>
                  </a:cubicBezTo>
                  <a:cubicBezTo>
                    <a:pt x="35923" y="10626"/>
                    <a:pt x="26398" y="5863"/>
                    <a:pt x="18778" y="7768"/>
                  </a:cubicBezTo>
                  <a:cubicBezTo>
                    <a:pt x="12111" y="7768"/>
                    <a:pt x="7348" y="15388"/>
                    <a:pt x="7348" y="23961"/>
                  </a:cubicBezTo>
                  <a:cubicBezTo>
                    <a:pt x="7348" y="42058"/>
                    <a:pt x="7348" y="60156"/>
                    <a:pt x="7348" y="78253"/>
                  </a:cubicBezTo>
                  <a:lnTo>
                    <a:pt x="7348" y="78253"/>
                  </a:lnTo>
                  <a:cubicBezTo>
                    <a:pt x="7348" y="94446"/>
                    <a:pt x="7348" y="110638"/>
                    <a:pt x="7348" y="126831"/>
                  </a:cubicBezTo>
                  <a:cubicBezTo>
                    <a:pt x="7348" y="139213"/>
                    <a:pt x="10206" y="149691"/>
                    <a:pt x="17826" y="160168"/>
                  </a:cubicBezTo>
                  <a:cubicBezTo>
                    <a:pt x="34971" y="181123"/>
                    <a:pt x="87358" y="250656"/>
                    <a:pt x="87358" y="25065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 name="Freeform: Shape 29">
              <a:extLst>
                <a:ext uri="{FF2B5EF4-FFF2-40B4-BE49-F238E27FC236}">
                  <a16:creationId xmlns:a16="http://schemas.microsoft.com/office/drawing/2014/main" id="{9CE36886-3AC8-42EF-963F-7FE5A26A3D55}"/>
                </a:ext>
              </a:extLst>
            </p:cNvPr>
            <p:cNvSpPr/>
            <p:nvPr/>
          </p:nvSpPr>
          <p:spPr>
            <a:xfrm>
              <a:off x="2326284" y="5205029"/>
              <a:ext cx="142875" cy="47625"/>
            </a:xfrm>
            <a:custGeom>
              <a:avLst/>
              <a:gdLst>
                <a:gd name="connsiteX0" fmla="*/ 136888 w 142875"/>
                <a:gd name="connsiteY0" fmla="*/ 7348 h 47625"/>
                <a:gd name="connsiteX1" fmla="*/ 136888 w 142875"/>
                <a:gd name="connsiteY1" fmla="*/ 45448 h 47625"/>
                <a:gd name="connsiteX2" fmla="*/ 7348 w 142875"/>
                <a:gd name="connsiteY2" fmla="*/ 45448 h 47625"/>
                <a:gd name="connsiteX3" fmla="*/ 7348 w 142875"/>
                <a:gd name="connsiteY3" fmla="*/ 7348 h 47625"/>
              </a:gdLst>
              <a:ahLst/>
              <a:cxnLst>
                <a:cxn ang="0">
                  <a:pos x="connsiteX0" y="connsiteY0"/>
                </a:cxn>
                <a:cxn ang="0">
                  <a:pos x="connsiteX1" y="connsiteY1"/>
                </a:cxn>
                <a:cxn ang="0">
                  <a:pos x="connsiteX2" y="connsiteY2"/>
                </a:cxn>
                <a:cxn ang="0">
                  <a:pos x="connsiteX3" y="connsiteY3"/>
                </a:cxn>
              </a:cxnLst>
              <a:rect l="l" t="t" r="r" b="b"/>
              <a:pathLst>
                <a:path w="142875" h="47625">
                  <a:moveTo>
                    <a:pt x="136888" y="7348"/>
                  </a:moveTo>
                  <a:lnTo>
                    <a:pt x="136888" y="45448"/>
                  </a:lnTo>
                  <a:lnTo>
                    <a:pt x="7348" y="45448"/>
                  </a:lnTo>
                  <a:lnTo>
                    <a:pt x="7348" y="734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1" name="Freeform: Shape 30">
              <a:extLst>
                <a:ext uri="{FF2B5EF4-FFF2-40B4-BE49-F238E27FC236}">
                  <a16:creationId xmlns:a16="http://schemas.microsoft.com/office/drawing/2014/main" id="{69D42A2F-0828-425E-956F-FA78EA3BD922}"/>
                </a:ext>
              </a:extLst>
            </p:cNvPr>
            <p:cNvSpPr/>
            <p:nvPr/>
          </p:nvSpPr>
          <p:spPr>
            <a:xfrm>
              <a:off x="2341833" y="4960202"/>
              <a:ext cx="190500" cy="257175"/>
            </a:xfrm>
            <a:custGeom>
              <a:avLst/>
              <a:gdLst>
                <a:gd name="connsiteX0" fmla="*/ 7348 w 190500"/>
                <a:gd name="connsiteY0" fmla="*/ 249703 h 257175"/>
                <a:gd name="connsiteX1" fmla="*/ 7348 w 190500"/>
                <a:gd name="connsiteY1" fmla="*/ 189696 h 257175"/>
                <a:gd name="connsiteX2" fmla="*/ 22588 w 190500"/>
                <a:gd name="connsiteY2" fmla="*/ 149691 h 257175"/>
                <a:gd name="connsiteX3" fmla="*/ 92121 w 190500"/>
                <a:gd name="connsiteY3" fmla="*/ 79206 h 257175"/>
                <a:gd name="connsiteX4" fmla="*/ 114028 w 190500"/>
                <a:gd name="connsiteY4" fmla="*/ 76348 h 257175"/>
                <a:gd name="connsiteX5" fmla="*/ 116886 w 190500"/>
                <a:gd name="connsiteY5" fmla="*/ 109686 h 257175"/>
                <a:gd name="connsiteX6" fmla="*/ 74976 w 190500"/>
                <a:gd name="connsiteY6" fmla="*/ 152548 h 257175"/>
                <a:gd name="connsiteX7" fmla="*/ 74023 w 190500"/>
                <a:gd name="connsiteY7" fmla="*/ 169693 h 257175"/>
                <a:gd name="connsiteX8" fmla="*/ 91168 w 190500"/>
                <a:gd name="connsiteY8" fmla="*/ 170646 h 257175"/>
                <a:gd name="connsiteX9" fmla="*/ 138793 w 190500"/>
                <a:gd name="connsiteY9" fmla="*/ 123021 h 257175"/>
                <a:gd name="connsiteX10" fmla="*/ 139746 w 190500"/>
                <a:gd name="connsiteY10" fmla="*/ 121116 h 257175"/>
                <a:gd name="connsiteX11" fmla="*/ 148318 w 190500"/>
                <a:gd name="connsiteY11" fmla="*/ 92541 h 257175"/>
                <a:gd name="connsiteX12" fmla="*/ 151176 w 190500"/>
                <a:gd name="connsiteY12" fmla="*/ 40153 h 257175"/>
                <a:gd name="connsiteX13" fmla="*/ 153081 w 190500"/>
                <a:gd name="connsiteY13" fmla="*/ 18246 h 257175"/>
                <a:gd name="connsiteX14" fmla="*/ 172131 w 190500"/>
                <a:gd name="connsiteY14" fmla="*/ 7768 h 257175"/>
                <a:gd name="connsiteX15" fmla="*/ 183561 w 190500"/>
                <a:gd name="connsiteY15" fmla="*/ 24913 h 257175"/>
                <a:gd name="connsiteX16" fmla="*/ 183561 w 190500"/>
                <a:gd name="connsiteY16" fmla="*/ 79206 h 257175"/>
                <a:gd name="connsiteX17" fmla="*/ 183561 w 190500"/>
                <a:gd name="connsiteY17" fmla="*/ 79206 h 257175"/>
                <a:gd name="connsiteX18" fmla="*/ 183561 w 190500"/>
                <a:gd name="connsiteY18" fmla="*/ 127783 h 257175"/>
                <a:gd name="connsiteX19" fmla="*/ 173083 w 190500"/>
                <a:gd name="connsiteY19" fmla="*/ 161121 h 257175"/>
                <a:gd name="connsiteX20" fmla="*/ 103551 w 190500"/>
                <a:gd name="connsiteY20" fmla="*/ 251608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0" h="257175">
                  <a:moveTo>
                    <a:pt x="7348" y="249703"/>
                  </a:moveTo>
                  <a:cubicBezTo>
                    <a:pt x="7348" y="249703"/>
                    <a:pt x="7348" y="207793"/>
                    <a:pt x="7348" y="189696"/>
                  </a:cubicBezTo>
                  <a:cubicBezTo>
                    <a:pt x="7348" y="173503"/>
                    <a:pt x="13063" y="160168"/>
                    <a:pt x="22588" y="149691"/>
                  </a:cubicBezTo>
                  <a:cubicBezTo>
                    <a:pt x="45448" y="125878"/>
                    <a:pt x="68308" y="102066"/>
                    <a:pt x="92121" y="79206"/>
                  </a:cubicBezTo>
                  <a:cubicBezTo>
                    <a:pt x="97836" y="73491"/>
                    <a:pt x="108313" y="72538"/>
                    <a:pt x="114028" y="76348"/>
                  </a:cubicBezTo>
                  <a:cubicBezTo>
                    <a:pt x="126411" y="84921"/>
                    <a:pt x="125458" y="100161"/>
                    <a:pt x="116886" y="109686"/>
                  </a:cubicBezTo>
                  <a:cubicBezTo>
                    <a:pt x="102598" y="123973"/>
                    <a:pt x="88311" y="138261"/>
                    <a:pt x="74976" y="152548"/>
                  </a:cubicBezTo>
                  <a:cubicBezTo>
                    <a:pt x="69261" y="158263"/>
                    <a:pt x="69261" y="164931"/>
                    <a:pt x="74023" y="169693"/>
                  </a:cubicBezTo>
                  <a:cubicBezTo>
                    <a:pt x="77833" y="173503"/>
                    <a:pt x="87358" y="174456"/>
                    <a:pt x="91168" y="170646"/>
                  </a:cubicBezTo>
                  <a:cubicBezTo>
                    <a:pt x="107361" y="154453"/>
                    <a:pt x="122601" y="138261"/>
                    <a:pt x="138793" y="123021"/>
                  </a:cubicBezTo>
                  <a:cubicBezTo>
                    <a:pt x="139746" y="122068"/>
                    <a:pt x="139746" y="122068"/>
                    <a:pt x="139746" y="121116"/>
                  </a:cubicBezTo>
                  <a:cubicBezTo>
                    <a:pt x="145461" y="112543"/>
                    <a:pt x="148318" y="103018"/>
                    <a:pt x="148318" y="92541"/>
                  </a:cubicBezTo>
                  <a:cubicBezTo>
                    <a:pt x="148318" y="75396"/>
                    <a:pt x="150223" y="57298"/>
                    <a:pt x="151176" y="40153"/>
                  </a:cubicBezTo>
                  <a:cubicBezTo>
                    <a:pt x="152128" y="32533"/>
                    <a:pt x="151176" y="24913"/>
                    <a:pt x="153081" y="18246"/>
                  </a:cubicBezTo>
                  <a:cubicBezTo>
                    <a:pt x="154986" y="10626"/>
                    <a:pt x="164511" y="5863"/>
                    <a:pt x="172131" y="7768"/>
                  </a:cubicBezTo>
                  <a:cubicBezTo>
                    <a:pt x="178798" y="8721"/>
                    <a:pt x="183561" y="16341"/>
                    <a:pt x="183561" y="24913"/>
                  </a:cubicBezTo>
                  <a:cubicBezTo>
                    <a:pt x="183561" y="43011"/>
                    <a:pt x="183561" y="61108"/>
                    <a:pt x="183561" y="79206"/>
                  </a:cubicBezTo>
                  <a:lnTo>
                    <a:pt x="183561" y="79206"/>
                  </a:lnTo>
                  <a:cubicBezTo>
                    <a:pt x="183561" y="95398"/>
                    <a:pt x="183561" y="111591"/>
                    <a:pt x="183561" y="127783"/>
                  </a:cubicBezTo>
                  <a:cubicBezTo>
                    <a:pt x="183561" y="140166"/>
                    <a:pt x="180703" y="150643"/>
                    <a:pt x="173083" y="161121"/>
                  </a:cubicBezTo>
                  <a:cubicBezTo>
                    <a:pt x="155938" y="182076"/>
                    <a:pt x="103551" y="251608"/>
                    <a:pt x="103551" y="25160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36" name="Group 22">
            <a:extLst>
              <a:ext uri="{FF2B5EF4-FFF2-40B4-BE49-F238E27FC236}">
                <a16:creationId xmlns:a16="http://schemas.microsoft.com/office/drawing/2014/main" id="{2BD18A0A-6110-4B07-9DEF-4931E1C0FEF9}"/>
              </a:ext>
            </a:extLst>
          </p:cNvPr>
          <p:cNvGrpSpPr>
            <a:grpSpLocks noChangeAspect="1"/>
          </p:cNvGrpSpPr>
          <p:nvPr/>
        </p:nvGrpSpPr>
        <p:grpSpPr bwMode="auto">
          <a:xfrm>
            <a:off x="448714" y="1513468"/>
            <a:ext cx="403762" cy="441465"/>
            <a:chOff x="2903" y="1095"/>
            <a:chExt cx="2024" cy="2213"/>
          </a:xfrm>
        </p:grpSpPr>
        <p:sp>
          <p:nvSpPr>
            <p:cNvPr id="37" name="Freeform 23">
              <a:extLst>
                <a:ext uri="{FF2B5EF4-FFF2-40B4-BE49-F238E27FC236}">
                  <a16:creationId xmlns:a16="http://schemas.microsoft.com/office/drawing/2014/main" id="{55A6D4ED-DFF7-49EE-A31C-61AE75C5A4CE}"/>
                </a:ext>
              </a:extLst>
            </p:cNvPr>
            <p:cNvSpPr>
              <a:spLocks noEditPoints="1"/>
            </p:cNvSpPr>
            <p:nvPr/>
          </p:nvSpPr>
          <p:spPr bwMode="auto">
            <a:xfrm>
              <a:off x="2903" y="1095"/>
              <a:ext cx="1691" cy="2213"/>
            </a:xfrm>
            <a:custGeom>
              <a:avLst/>
              <a:gdLst>
                <a:gd name="T0" fmla="*/ 260 w 716"/>
                <a:gd name="T1" fmla="*/ 94 h 938"/>
                <a:gd name="T2" fmla="*/ 358 w 716"/>
                <a:gd name="T3" fmla="*/ 0 h 938"/>
                <a:gd name="T4" fmla="*/ 456 w 716"/>
                <a:gd name="T5" fmla="*/ 94 h 938"/>
                <a:gd name="T6" fmla="*/ 456 w 716"/>
                <a:gd name="T7" fmla="*/ 125 h 938"/>
                <a:gd name="T8" fmla="*/ 586 w 716"/>
                <a:gd name="T9" fmla="*/ 125 h 938"/>
                <a:gd name="T10" fmla="*/ 586 w 716"/>
                <a:gd name="T11" fmla="*/ 250 h 938"/>
                <a:gd name="T12" fmla="*/ 130 w 716"/>
                <a:gd name="T13" fmla="*/ 250 h 938"/>
                <a:gd name="T14" fmla="*/ 130 w 716"/>
                <a:gd name="T15" fmla="*/ 125 h 938"/>
                <a:gd name="T16" fmla="*/ 260 w 716"/>
                <a:gd name="T17" fmla="*/ 125 h 938"/>
                <a:gd name="T18" fmla="*/ 260 w 716"/>
                <a:gd name="T19" fmla="*/ 94 h 938"/>
                <a:gd name="T20" fmla="*/ 260 w 716"/>
                <a:gd name="T21" fmla="*/ 94 h 938"/>
                <a:gd name="T22" fmla="*/ 716 w 716"/>
                <a:gd name="T23" fmla="*/ 693 h 938"/>
                <a:gd name="T24" fmla="*/ 716 w 716"/>
                <a:gd name="T25" fmla="*/ 125 h 938"/>
                <a:gd name="T26" fmla="*/ 586 w 716"/>
                <a:gd name="T27" fmla="*/ 125 h 938"/>
                <a:gd name="T28" fmla="*/ 130 w 716"/>
                <a:gd name="T29" fmla="*/ 125 h 938"/>
                <a:gd name="T30" fmla="*/ 0 w 716"/>
                <a:gd name="T31" fmla="*/ 125 h 938"/>
                <a:gd name="T32" fmla="*/ 0 w 716"/>
                <a:gd name="T33" fmla="*/ 938 h 938"/>
                <a:gd name="T34" fmla="*/ 399 w 716"/>
                <a:gd name="T35" fmla="*/ 938 h 938"/>
                <a:gd name="T36" fmla="*/ 130 w 716"/>
                <a:gd name="T37" fmla="*/ 438 h 938"/>
                <a:gd name="T38" fmla="*/ 586 w 716"/>
                <a:gd name="T39" fmla="*/ 438 h 938"/>
                <a:gd name="T40" fmla="*/ 586 w 716"/>
                <a:gd name="T41" fmla="*/ 625 h 938"/>
                <a:gd name="T42" fmla="*/ 130 w 716"/>
                <a:gd name="T43" fmla="*/ 62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6" h="938">
                  <a:moveTo>
                    <a:pt x="260" y="94"/>
                  </a:moveTo>
                  <a:cubicBezTo>
                    <a:pt x="260" y="42"/>
                    <a:pt x="304" y="0"/>
                    <a:pt x="358" y="0"/>
                  </a:cubicBezTo>
                  <a:cubicBezTo>
                    <a:pt x="412" y="0"/>
                    <a:pt x="456" y="42"/>
                    <a:pt x="456" y="94"/>
                  </a:cubicBezTo>
                  <a:cubicBezTo>
                    <a:pt x="456" y="125"/>
                    <a:pt x="456" y="125"/>
                    <a:pt x="456" y="125"/>
                  </a:cubicBezTo>
                  <a:cubicBezTo>
                    <a:pt x="586" y="125"/>
                    <a:pt x="586" y="125"/>
                    <a:pt x="586" y="125"/>
                  </a:cubicBezTo>
                  <a:cubicBezTo>
                    <a:pt x="586" y="250"/>
                    <a:pt x="586" y="250"/>
                    <a:pt x="586" y="250"/>
                  </a:cubicBezTo>
                  <a:cubicBezTo>
                    <a:pt x="130" y="250"/>
                    <a:pt x="130" y="250"/>
                    <a:pt x="130" y="250"/>
                  </a:cubicBezTo>
                  <a:cubicBezTo>
                    <a:pt x="130" y="125"/>
                    <a:pt x="130" y="125"/>
                    <a:pt x="130" y="125"/>
                  </a:cubicBezTo>
                  <a:cubicBezTo>
                    <a:pt x="260" y="125"/>
                    <a:pt x="260" y="125"/>
                    <a:pt x="260" y="125"/>
                  </a:cubicBezTo>
                  <a:cubicBezTo>
                    <a:pt x="260" y="94"/>
                    <a:pt x="260" y="94"/>
                    <a:pt x="260" y="94"/>
                  </a:cubicBezTo>
                  <a:cubicBezTo>
                    <a:pt x="260" y="94"/>
                    <a:pt x="260" y="94"/>
                    <a:pt x="260" y="94"/>
                  </a:cubicBezTo>
                  <a:close/>
                  <a:moveTo>
                    <a:pt x="716" y="693"/>
                  </a:moveTo>
                  <a:cubicBezTo>
                    <a:pt x="716" y="677"/>
                    <a:pt x="716" y="125"/>
                    <a:pt x="716" y="125"/>
                  </a:cubicBezTo>
                  <a:cubicBezTo>
                    <a:pt x="586" y="125"/>
                    <a:pt x="586" y="125"/>
                    <a:pt x="586" y="125"/>
                  </a:cubicBezTo>
                  <a:moveTo>
                    <a:pt x="130" y="125"/>
                  </a:moveTo>
                  <a:cubicBezTo>
                    <a:pt x="0" y="125"/>
                    <a:pt x="0" y="125"/>
                    <a:pt x="0" y="125"/>
                  </a:cubicBezTo>
                  <a:cubicBezTo>
                    <a:pt x="0" y="938"/>
                    <a:pt x="0" y="938"/>
                    <a:pt x="0" y="938"/>
                  </a:cubicBezTo>
                  <a:cubicBezTo>
                    <a:pt x="16" y="938"/>
                    <a:pt x="399" y="938"/>
                    <a:pt x="399" y="938"/>
                  </a:cubicBezTo>
                  <a:moveTo>
                    <a:pt x="130" y="438"/>
                  </a:moveTo>
                  <a:cubicBezTo>
                    <a:pt x="391" y="438"/>
                    <a:pt x="586" y="438"/>
                    <a:pt x="586" y="438"/>
                  </a:cubicBezTo>
                  <a:moveTo>
                    <a:pt x="586" y="625"/>
                  </a:moveTo>
                  <a:cubicBezTo>
                    <a:pt x="326" y="625"/>
                    <a:pt x="130" y="625"/>
                    <a:pt x="130" y="62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E33F37FE-6B5F-410D-993D-402663E2C254}"/>
                </a:ext>
              </a:extLst>
            </p:cNvPr>
            <p:cNvSpPr>
              <a:spLocks/>
            </p:cNvSpPr>
            <p:nvPr/>
          </p:nvSpPr>
          <p:spPr bwMode="auto">
            <a:xfrm>
              <a:off x="3923" y="2730"/>
              <a:ext cx="1004" cy="578"/>
            </a:xfrm>
            <a:custGeom>
              <a:avLst/>
              <a:gdLst>
                <a:gd name="T0" fmla="*/ 0 w 425"/>
                <a:gd name="T1" fmla="*/ 82 h 245"/>
                <a:gd name="T2" fmla="*/ 170 w 425"/>
                <a:gd name="T3" fmla="*/ 245 h 245"/>
                <a:gd name="T4" fmla="*/ 425 w 425"/>
                <a:gd name="T5" fmla="*/ 0 h 245"/>
              </a:gdLst>
              <a:ahLst/>
              <a:cxnLst>
                <a:cxn ang="0">
                  <a:pos x="T0" y="T1"/>
                </a:cxn>
                <a:cxn ang="0">
                  <a:pos x="T2" y="T3"/>
                </a:cxn>
                <a:cxn ang="0">
                  <a:pos x="T4" y="T5"/>
                </a:cxn>
              </a:cxnLst>
              <a:rect l="0" t="0" r="r" b="b"/>
              <a:pathLst>
                <a:path w="425" h="245">
                  <a:moveTo>
                    <a:pt x="0" y="82"/>
                  </a:moveTo>
                  <a:cubicBezTo>
                    <a:pt x="170" y="245"/>
                    <a:pt x="170" y="245"/>
                    <a:pt x="170" y="245"/>
                  </a:cubicBezTo>
                  <a:cubicBezTo>
                    <a:pt x="425" y="0"/>
                    <a:pt x="425" y="0"/>
                    <a:pt x="425"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9" name="Processing_E9F5" title="Icon of two interlocked gears">
            <a:extLst>
              <a:ext uri="{FF2B5EF4-FFF2-40B4-BE49-F238E27FC236}">
                <a16:creationId xmlns:a16="http://schemas.microsoft.com/office/drawing/2014/main" id="{D3A06A1A-F66A-4E9B-A067-978AFF00FFA0}"/>
              </a:ext>
            </a:extLst>
          </p:cNvPr>
          <p:cNvSpPr>
            <a:spLocks noChangeAspect="1" noEditPoints="1"/>
          </p:cNvSpPr>
          <p:nvPr/>
        </p:nvSpPr>
        <p:spPr bwMode="auto">
          <a:xfrm>
            <a:off x="9639300" y="1513468"/>
            <a:ext cx="536949" cy="46764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98257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a room&#10;&#10;Description generated with very high confidence">
            <a:extLst>
              <a:ext uri="{FF2B5EF4-FFF2-40B4-BE49-F238E27FC236}">
                <a16:creationId xmlns:a16="http://schemas.microsoft.com/office/drawing/2014/main" id="{F425B1F6-1461-4A32-8DA0-552ECCAF32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518720" y="-78751"/>
            <a:ext cx="3173318" cy="2371491"/>
          </a:xfrm>
          <a:prstGeom prst="rect">
            <a:avLst/>
          </a:prstGeom>
        </p:spPr>
      </p:pic>
      <p:pic>
        <p:nvPicPr>
          <p:cNvPr id="21" name="Picture 20" descr="A picture containing ground, building, sitting, outdoor&#10;&#10;Description generated with very high confidence">
            <a:extLst>
              <a:ext uri="{FF2B5EF4-FFF2-40B4-BE49-F238E27FC236}">
                <a16:creationId xmlns:a16="http://schemas.microsoft.com/office/drawing/2014/main" id="{65AC49B4-7963-46AE-ADE4-FDE2E4DE87D0}"/>
              </a:ext>
            </a:extLst>
          </p:cNvPr>
          <p:cNvPicPr>
            <a:picLocks noChangeAspect="1"/>
          </p:cNvPicPr>
          <p:nvPr/>
        </p:nvPicPr>
        <p:blipFill rotWithShape="1">
          <a:blip r:embed="rId4">
            <a:extLst>
              <a:ext uri="{28A0092B-C50C-407E-A947-70E740481C1C}">
                <a14:useLocalDpi xmlns:a14="http://schemas.microsoft.com/office/drawing/2010/main" val="0"/>
              </a:ext>
            </a:extLst>
          </a:blip>
          <a:srcRect t="-594"/>
          <a:stretch/>
        </p:blipFill>
        <p:spPr>
          <a:xfrm>
            <a:off x="9511559" y="4648490"/>
            <a:ext cx="3173320" cy="2369774"/>
          </a:xfrm>
          <a:prstGeom prst="rect">
            <a:avLst/>
          </a:prstGeom>
        </p:spPr>
      </p:pic>
      <p:pic>
        <p:nvPicPr>
          <p:cNvPr id="22" name="Picture 21" descr="A group of people in a field&#10;&#10;Description generated with very high confidence">
            <a:extLst>
              <a:ext uri="{FF2B5EF4-FFF2-40B4-BE49-F238E27FC236}">
                <a16:creationId xmlns:a16="http://schemas.microsoft.com/office/drawing/2014/main" id="{C91334B2-C8CC-46F8-BB68-5E6391676C9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7" y="-80662"/>
            <a:ext cx="3173308" cy="2377012"/>
          </a:xfrm>
          <a:prstGeom prst="rect">
            <a:avLst/>
          </a:prstGeom>
        </p:spPr>
      </p:pic>
      <p:pic>
        <p:nvPicPr>
          <p:cNvPr id="23" name="Picture 22" descr="A person standing in front of a wall&#10;&#10;Description generated with high confidence">
            <a:extLst>
              <a:ext uri="{FF2B5EF4-FFF2-40B4-BE49-F238E27FC236}">
                <a16:creationId xmlns:a16="http://schemas.microsoft.com/office/drawing/2014/main" id="{DE1B6D44-F8C5-4DA9-99E8-A83CB966E97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82" y="2294048"/>
            <a:ext cx="3170842" cy="2369774"/>
          </a:xfrm>
          <a:prstGeom prst="rect">
            <a:avLst/>
          </a:prstGeom>
        </p:spPr>
      </p:pic>
      <p:pic>
        <p:nvPicPr>
          <p:cNvPr id="24" name="Picture 23" descr="A large building&#10;&#10;Description generated with high confidence">
            <a:extLst>
              <a:ext uri="{FF2B5EF4-FFF2-40B4-BE49-F238E27FC236}">
                <a16:creationId xmlns:a16="http://schemas.microsoft.com/office/drawing/2014/main" id="{92DFCE2B-756B-4D55-8807-86E9E42BCC7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171723" y="4658756"/>
            <a:ext cx="3173320" cy="2369774"/>
          </a:xfrm>
          <a:prstGeom prst="rect">
            <a:avLst/>
          </a:prstGeom>
        </p:spPr>
      </p:pic>
      <p:pic>
        <p:nvPicPr>
          <p:cNvPr id="25" name="Picture 24" descr="A person standing in a room&#10;&#10;Description generated with high confidence">
            <a:extLst>
              <a:ext uri="{FF2B5EF4-FFF2-40B4-BE49-F238E27FC236}">
                <a16:creationId xmlns:a16="http://schemas.microsoft.com/office/drawing/2014/main" id="{B56E072B-7ACE-4643-A4C0-3BF1F98AE71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172970" y="-75140"/>
            <a:ext cx="3173320" cy="2371490"/>
          </a:xfrm>
          <a:prstGeom prst="rect">
            <a:avLst/>
          </a:prstGeom>
        </p:spPr>
      </p:pic>
      <p:pic>
        <p:nvPicPr>
          <p:cNvPr id="26" name="Picture 25" descr="A person in a yellow room&#10;&#10;Description generated with high confidence">
            <a:extLst>
              <a:ext uri="{FF2B5EF4-FFF2-40B4-BE49-F238E27FC236}">
                <a16:creationId xmlns:a16="http://schemas.microsoft.com/office/drawing/2014/main" id="{B9A6A2FF-8B09-486C-A4CE-71AE2AF8635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347876" y="4658431"/>
            <a:ext cx="3170844" cy="2371491"/>
          </a:xfrm>
          <a:prstGeom prst="rect">
            <a:avLst/>
          </a:prstGeom>
        </p:spPr>
      </p:pic>
      <p:pic>
        <p:nvPicPr>
          <p:cNvPr id="27" name="Picture 26" descr="A person in a white shirt&#10;&#10;Description generated with high confidence">
            <a:extLst>
              <a:ext uri="{FF2B5EF4-FFF2-40B4-BE49-F238E27FC236}">
                <a16:creationId xmlns:a16="http://schemas.microsoft.com/office/drawing/2014/main" id="{7D18D699-BDD3-4B23-A966-F4BB305EB55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6339394" y="2287265"/>
            <a:ext cx="3173318" cy="2371491"/>
          </a:xfrm>
          <a:prstGeom prst="rect">
            <a:avLst/>
          </a:prstGeom>
        </p:spPr>
      </p:pic>
      <p:pic>
        <p:nvPicPr>
          <p:cNvPr id="28" name="Picture 27" descr="A picture containing wall, indoor&#10;&#10;Description generated with very high confidence">
            <a:extLst>
              <a:ext uri="{FF2B5EF4-FFF2-40B4-BE49-F238E27FC236}">
                <a16:creationId xmlns:a16="http://schemas.microsoft.com/office/drawing/2014/main" id="{620CB58A-4516-4A5B-84AA-A620E863F642}"/>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171724" y="2287265"/>
            <a:ext cx="3173318" cy="2371491"/>
          </a:xfrm>
          <a:prstGeom prst="rect">
            <a:avLst/>
          </a:prstGeom>
        </p:spPr>
      </p:pic>
      <p:pic>
        <p:nvPicPr>
          <p:cNvPr id="29" name="Picture 28" descr="A group of people in a room&#10;&#10;Description generated with very high confidence">
            <a:extLst>
              <a:ext uri="{FF2B5EF4-FFF2-40B4-BE49-F238E27FC236}">
                <a16:creationId xmlns:a16="http://schemas.microsoft.com/office/drawing/2014/main" id="{FDD7BA4F-0A28-4E6A-A56B-284386037EFE}"/>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9512712" y="2291870"/>
            <a:ext cx="3173318" cy="2367952"/>
          </a:xfrm>
          <a:prstGeom prst="rect">
            <a:avLst/>
          </a:prstGeom>
        </p:spPr>
      </p:pic>
      <p:pic>
        <p:nvPicPr>
          <p:cNvPr id="30" name="Picture 29" descr="A view of a city&#10;&#10;Description generated with very high confidence">
            <a:extLst>
              <a:ext uri="{FF2B5EF4-FFF2-40B4-BE49-F238E27FC236}">
                <a16:creationId xmlns:a16="http://schemas.microsoft.com/office/drawing/2014/main" id="{5D0573B7-F5B8-4F16-B3E7-73EA540B667F}"/>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340281" y="-80838"/>
            <a:ext cx="3170843" cy="2367952"/>
          </a:xfrm>
          <a:prstGeom prst="rect">
            <a:avLst/>
          </a:prstGeom>
        </p:spPr>
      </p:pic>
      <p:pic>
        <p:nvPicPr>
          <p:cNvPr id="31" name="Picture 30" descr="A person sitting at a table in a library&#10;&#10;Description generated with high confidence">
            <a:extLst>
              <a:ext uri="{FF2B5EF4-FFF2-40B4-BE49-F238E27FC236}">
                <a16:creationId xmlns:a16="http://schemas.microsoft.com/office/drawing/2014/main" id="{17AA61BB-3D0E-4E21-9B2D-1D467E8D4ECE}"/>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882" y="4657040"/>
            <a:ext cx="3170843" cy="2371490"/>
          </a:xfrm>
          <a:prstGeom prst="rect">
            <a:avLst/>
          </a:prstGeom>
        </p:spPr>
      </p:pic>
      <p:sp>
        <p:nvSpPr>
          <p:cNvPr id="32" name="Rectangle 31">
            <a:extLst>
              <a:ext uri="{FF2B5EF4-FFF2-40B4-BE49-F238E27FC236}">
                <a16:creationId xmlns:a16="http://schemas.microsoft.com/office/drawing/2014/main" id="{1120E0C2-03E2-40AE-BDFB-A7D359BC0D5F}"/>
              </a:ext>
            </a:extLst>
          </p:cNvPr>
          <p:cNvSpPr/>
          <p:nvPr/>
        </p:nvSpPr>
        <p:spPr bwMode="auto">
          <a:xfrm>
            <a:off x="0" y="-88463"/>
            <a:ext cx="12670674" cy="7082988"/>
          </a:xfrm>
          <a:prstGeom prst="rect">
            <a:avLst/>
          </a:prstGeom>
          <a:solidFill>
            <a:srgbClr val="00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304">
              <a:spcBef>
                <a:spcPct val="0"/>
              </a:spcBef>
              <a:defRPr/>
            </a:pPr>
            <a:endParaRPr lang="en-US" sz="4896">
              <a:ln w="3175">
                <a:noFill/>
              </a:ln>
              <a:solidFill>
                <a:srgbClr val="FFFFFF"/>
              </a:solidFill>
              <a:latin typeface="Segoe UI Semibold"/>
              <a:cs typeface="Segoe UI Semilight" panose="020B0402040204020203" pitchFamily="34" charset="0"/>
            </a:endParaRPr>
          </a:p>
        </p:txBody>
      </p:sp>
    </p:spTree>
    <p:extLst>
      <p:ext uri="{BB962C8B-B14F-4D97-AF65-F5344CB8AC3E}">
        <p14:creationId xmlns:p14="http://schemas.microsoft.com/office/powerpoint/2010/main" val="31109537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Performance guidance</a:t>
            </a:r>
          </a:p>
        </p:txBody>
      </p:sp>
      <p:sp>
        <p:nvSpPr>
          <p:cNvPr id="15" name="Rectangle 14">
            <a:extLst>
              <a:ext uri="{FF2B5EF4-FFF2-40B4-BE49-F238E27FC236}">
                <a16:creationId xmlns:a16="http://schemas.microsoft.com/office/drawing/2014/main" id="{7B312099-40F9-434F-8FC0-5FE62D9FD058}"/>
              </a:ext>
            </a:extLst>
          </p:cNvPr>
          <p:cNvSpPr/>
          <p:nvPr/>
        </p:nvSpPr>
        <p:spPr>
          <a:xfrm>
            <a:off x="442807"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Leverage multisession </a:t>
            </a:r>
            <a:br>
              <a:rPr lang="en-US" sz="2400" dirty="0">
                <a:solidFill>
                  <a:schemeClr val="accent1"/>
                </a:solidFill>
                <a:cs typeface="Segoe UI" pitchFamily="34" charset="0"/>
              </a:rPr>
            </a:br>
            <a:r>
              <a:rPr lang="en-US" sz="2400" dirty="0">
                <a:solidFill>
                  <a:schemeClr val="accent1"/>
                </a:solidFill>
                <a:cs typeface="Segoe UI" pitchFamily="34" charset="0"/>
              </a:rPr>
              <a:t>user density for the most cost-effective option</a:t>
            </a:r>
          </a:p>
        </p:txBody>
      </p:sp>
      <p:sp>
        <p:nvSpPr>
          <p:cNvPr id="17" name="Rectangle 16">
            <a:extLst>
              <a:ext uri="{FF2B5EF4-FFF2-40B4-BE49-F238E27FC236}">
                <a16:creationId xmlns:a16="http://schemas.microsoft.com/office/drawing/2014/main" id="{A3693A13-6F62-4DC9-BDD1-3171D7423F9B}"/>
              </a:ext>
            </a:extLst>
          </p:cNvPr>
          <p:cNvSpPr/>
          <p:nvPr/>
        </p:nvSpPr>
        <p:spPr>
          <a:xfrm>
            <a:off x="442807"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VM should be deployed to Azure regions with WVD clusters</a:t>
            </a:r>
          </a:p>
        </p:txBody>
      </p:sp>
      <p:cxnSp>
        <p:nvCxnSpPr>
          <p:cNvPr id="18" name="Straight Connector 17">
            <a:extLst>
              <a:ext uri="{FF2B5EF4-FFF2-40B4-BE49-F238E27FC236}">
                <a16:creationId xmlns:a16="http://schemas.microsoft.com/office/drawing/2014/main" id="{ABAAAE03-8421-40BE-A907-6563D2622EC6}"/>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B37BC0-59FD-4471-9F87-4A01594F264D}"/>
              </a:ext>
            </a:extLst>
          </p:cNvPr>
          <p:cNvSpPr/>
          <p:nvPr/>
        </p:nvSpPr>
        <p:spPr>
          <a:xfrm>
            <a:off x="8813497" y="2090057"/>
            <a:ext cx="3195941" cy="4432655"/>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Recommend a mix </a:t>
            </a:r>
            <a:br>
              <a:rPr lang="en-US" sz="2400" dirty="0">
                <a:solidFill>
                  <a:schemeClr val="accent1"/>
                </a:solidFill>
                <a:cs typeface="Segoe UI" pitchFamily="34" charset="0"/>
              </a:rPr>
            </a:br>
            <a:r>
              <a:rPr lang="en-US" sz="2400" dirty="0">
                <a:solidFill>
                  <a:schemeClr val="accent1"/>
                </a:solidFill>
                <a:cs typeface="Segoe UI" pitchFamily="34" charset="0"/>
              </a:rPr>
              <a:t>of breadth and</a:t>
            </a:r>
            <a:br>
              <a:rPr lang="en-US" sz="2400" dirty="0">
                <a:solidFill>
                  <a:schemeClr val="accent1"/>
                </a:solidFill>
                <a:cs typeface="Segoe UI" pitchFamily="34" charset="0"/>
              </a:rPr>
            </a:br>
            <a:r>
              <a:rPr lang="en-US" sz="2400" dirty="0">
                <a:solidFill>
                  <a:schemeClr val="accent1"/>
                </a:solidFill>
                <a:cs typeface="Segoe UI" pitchFamily="34" charset="0"/>
              </a:rPr>
              <a:t>depth scaling to accommodate peak and nonpeak timing</a:t>
            </a:r>
          </a:p>
        </p:txBody>
      </p:sp>
      <p:cxnSp>
        <p:nvCxnSpPr>
          <p:cNvPr id="20" name="Straight Connector 19">
            <a:extLst>
              <a:ext uri="{FF2B5EF4-FFF2-40B4-BE49-F238E27FC236}">
                <a16:creationId xmlns:a16="http://schemas.microsoft.com/office/drawing/2014/main" id="{6C8C39D2-7E27-47F8-AB02-34B2EE743824}"/>
              </a:ext>
            </a:extLst>
          </p:cNvPr>
          <p:cNvCxnSpPr/>
          <p:nvPr/>
        </p:nvCxnSpPr>
        <p:spPr>
          <a:xfrm>
            <a:off x="883254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2BB946-7FAF-41A3-94E3-0456A692ADF8}"/>
              </a:ext>
            </a:extLst>
          </p:cNvPr>
          <p:cNvSpPr/>
          <p:nvPr/>
        </p:nvSpPr>
        <p:spPr>
          <a:xfrm>
            <a:off x="4628152"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Active Directory datacenters should be in each region where session host pools are located </a:t>
            </a:r>
          </a:p>
        </p:txBody>
      </p:sp>
      <p:sp>
        <p:nvSpPr>
          <p:cNvPr id="22" name="Rectangle 21">
            <a:extLst>
              <a:ext uri="{FF2B5EF4-FFF2-40B4-BE49-F238E27FC236}">
                <a16:creationId xmlns:a16="http://schemas.microsoft.com/office/drawing/2014/main" id="{36CE111B-5C89-4076-A5B0-F09A4781CD8D}"/>
              </a:ext>
            </a:extLst>
          </p:cNvPr>
          <p:cNvSpPr/>
          <p:nvPr/>
        </p:nvSpPr>
        <p:spPr>
          <a:xfrm>
            <a:off x="4628152"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VM configurations should match use case and host pool needs</a:t>
            </a:r>
          </a:p>
        </p:txBody>
      </p:sp>
      <p:cxnSp>
        <p:nvCxnSpPr>
          <p:cNvPr id="24" name="Straight Connector 23">
            <a:extLst>
              <a:ext uri="{FF2B5EF4-FFF2-40B4-BE49-F238E27FC236}">
                <a16:creationId xmlns:a16="http://schemas.microsoft.com/office/drawing/2014/main" id="{07199750-9013-4DFE-B3A5-92F328800BD5}"/>
              </a:ext>
            </a:extLst>
          </p:cNvPr>
          <p:cNvCxnSpPr/>
          <p:nvPr/>
        </p:nvCxnSpPr>
        <p:spPr>
          <a:xfrm>
            <a:off x="4651904"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POI_ECAF" title="Icon of a map location marker">
            <a:extLst>
              <a:ext uri="{FF2B5EF4-FFF2-40B4-BE49-F238E27FC236}">
                <a16:creationId xmlns:a16="http://schemas.microsoft.com/office/drawing/2014/main" id="{34F4DE4B-7B34-43BF-AD56-632CBBBB6704}"/>
              </a:ext>
            </a:extLst>
          </p:cNvPr>
          <p:cNvSpPr>
            <a:spLocks noChangeAspect="1" noEditPoints="1"/>
          </p:cNvSpPr>
          <p:nvPr/>
        </p:nvSpPr>
        <p:spPr bwMode="auto">
          <a:xfrm>
            <a:off x="449946" y="1526269"/>
            <a:ext cx="293004" cy="46885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3" name="book_2" title="Icon of a book and a pencil">
            <a:extLst>
              <a:ext uri="{FF2B5EF4-FFF2-40B4-BE49-F238E27FC236}">
                <a16:creationId xmlns:a16="http://schemas.microsoft.com/office/drawing/2014/main" id="{B1D4B289-923B-42F5-A2CE-5F9CDFE91650}"/>
              </a:ext>
            </a:extLst>
          </p:cNvPr>
          <p:cNvSpPr>
            <a:spLocks noChangeAspect="1" noEditPoints="1"/>
          </p:cNvSpPr>
          <p:nvPr/>
        </p:nvSpPr>
        <p:spPr bwMode="auto">
          <a:xfrm>
            <a:off x="4636279" y="1494971"/>
            <a:ext cx="533129" cy="486652"/>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 name="Group 33">
            <a:extLst>
              <a:ext uri="{FF2B5EF4-FFF2-40B4-BE49-F238E27FC236}">
                <a16:creationId xmlns:a16="http://schemas.microsoft.com/office/drawing/2014/main" id="{A608E678-0E47-4DB4-9ED3-A986D59A23BA}"/>
              </a:ext>
            </a:extLst>
          </p:cNvPr>
          <p:cNvGrpSpPr/>
          <p:nvPr/>
        </p:nvGrpSpPr>
        <p:grpSpPr>
          <a:xfrm>
            <a:off x="8813497" y="1463040"/>
            <a:ext cx="546848" cy="537307"/>
            <a:chOff x="6079444" y="4958717"/>
            <a:chExt cx="327659" cy="321945"/>
          </a:xfrm>
        </p:grpSpPr>
        <p:sp>
          <p:nvSpPr>
            <p:cNvPr id="35" name="Freeform: Shape 34">
              <a:extLst>
                <a:ext uri="{FF2B5EF4-FFF2-40B4-BE49-F238E27FC236}">
                  <a16:creationId xmlns:a16="http://schemas.microsoft.com/office/drawing/2014/main" id="{33F58383-535A-4BC9-8178-6B79CCC718AD}"/>
                </a:ext>
              </a:extLst>
            </p:cNvPr>
            <p:cNvSpPr/>
            <p:nvPr/>
          </p:nvSpPr>
          <p:spPr>
            <a:xfrm>
              <a:off x="6079444" y="4958717"/>
              <a:ext cx="276225" cy="247650"/>
            </a:xfrm>
            <a:custGeom>
              <a:avLst/>
              <a:gdLst>
                <a:gd name="connsiteX0" fmla="*/ 271190 w 276225"/>
                <a:gd name="connsiteY0" fmla="*/ 240711 h 247650"/>
                <a:gd name="connsiteX1" fmla="*/ 27350 w 276225"/>
                <a:gd name="connsiteY1" fmla="*/ 240711 h 247650"/>
                <a:gd name="connsiteX2" fmla="*/ 7348 w 276225"/>
                <a:gd name="connsiteY2" fmla="*/ 220708 h 247650"/>
                <a:gd name="connsiteX3" fmla="*/ 7348 w 276225"/>
                <a:gd name="connsiteY3" fmla="*/ 27351 h 247650"/>
                <a:gd name="connsiteX4" fmla="*/ 27350 w 276225"/>
                <a:gd name="connsiteY4" fmla="*/ 7348 h 247650"/>
                <a:gd name="connsiteX5" fmla="*/ 27350 w 276225"/>
                <a:gd name="connsiteY5" fmla="*/ 7348 h 247650"/>
                <a:gd name="connsiteX6" fmla="*/ 47353 w 276225"/>
                <a:gd name="connsiteY6" fmla="*/ 27351 h 247650"/>
                <a:gd name="connsiteX7" fmla="*/ 47353 w 276225"/>
                <a:gd name="connsiteY7"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247650">
                  <a:moveTo>
                    <a:pt x="271190" y="240711"/>
                  </a:moveTo>
                  <a:lnTo>
                    <a:pt x="27350" y="240711"/>
                  </a:lnTo>
                  <a:cubicBezTo>
                    <a:pt x="15921" y="240711"/>
                    <a:pt x="7348" y="231186"/>
                    <a:pt x="7348" y="220708"/>
                  </a:cubicBezTo>
                  <a:lnTo>
                    <a:pt x="7348" y="27351"/>
                  </a:lnTo>
                  <a:cubicBezTo>
                    <a:pt x="7348" y="15921"/>
                    <a:pt x="16873" y="7348"/>
                    <a:pt x="27350" y="7348"/>
                  </a:cubicBezTo>
                  <a:lnTo>
                    <a:pt x="27350" y="7348"/>
                  </a:lnTo>
                  <a:cubicBezTo>
                    <a:pt x="38780" y="7348"/>
                    <a:pt x="47353" y="16873"/>
                    <a:pt x="47353" y="27351"/>
                  </a:cubicBezTo>
                  <a:lnTo>
                    <a:pt x="47353"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6" name="Freeform: Shape 35">
              <a:extLst>
                <a:ext uri="{FF2B5EF4-FFF2-40B4-BE49-F238E27FC236}">
                  <a16:creationId xmlns:a16="http://schemas.microsoft.com/office/drawing/2014/main" id="{F7EECEC9-E9F6-447D-91ED-766D1A1A7B75}"/>
                </a:ext>
              </a:extLst>
            </p:cNvPr>
            <p:cNvSpPr/>
            <p:nvPr/>
          </p:nvSpPr>
          <p:spPr>
            <a:xfrm>
              <a:off x="6124211" y="4985387"/>
              <a:ext cx="238125" cy="9525"/>
            </a:xfrm>
            <a:custGeom>
              <a:avLst/>
              <a:gdLst>
                <a:gd name="connsiteX0" fmla="*/ 7348 w 238125"/>
                <a:gd name="connsiteY0" fmla="*/ 7348 h 9525"/>
                <a:gd name="connsiteX1" fmla="*/ 238806 w 238125"/>
                <a:gd name="connsiteY1" fmla="*/ 7348 h 9525"/>
              </a:gdLst>
              <a:ahLst/>
              <a:cxnLst>
                <a:cxn ang="0">
                  <a:pos x="connsiteX0" y="connsiteY0"/>
                </a:cxn>
                <a:cxn ang="0">
                  <a:pos x="connsiteX1" y="connsiteY1"/>
                </a:cxn>
              </a:cxnLst>
              <a:rect l="l" t="t" r="r" b="b"/>
              <a:pathLst>
                <a:path w="238125" h="9525">
                  <a:moveTo>
                    <a:pt x="7348" y="7348"/>
                  </a:moveTo>
                  <a:lnTo>
                    <a:pt x="238806"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Freeform: Shape 36">
              <a:extLst>
                <a:ext uri="{FF2B5EF4-FFF2-40B4-BE49-F238E27FC236}">
                  <a16:creationId xmlns:a16="http://schemas.microsoft.com/office/drawing/2014/main" id="{898E9DBB-05A0-4733-ACCB-7E78B6A16CF6}"/>
                </a:ext>
              </a:extLst>
            </p:cNvPr>
            <p:cNvSpPr/>
            <p:nvPr/>
          </p:nvSpPr>
          <p:spPr>
            <a:xfrm>
              <a:off x="6114686" y="5004437"/>
              <a:ext cx="266700" cy="276225"/>
            </a:xfrm>
            <a:custGeom>
              <a:avLst/>
              <a:gdLst>
                <a:gd name="connsiteX0" fmla="*/ 248331 w 266700"/>
                <a:gd name="connsiteY0" fmla="*/ 7348 h 276225"/>
                <a:gd name="connsiteX1" fmla="*/ 219756 w 266700"/>
                <a:gd name="connsiteY1" fmla="*/ 7348 h 276225"/>
                <a:gd name="connsiteX2" fmla="*/ 219756 w 266700"/>
                <a:gd name="connsiteY2" fmla="*/ 226423 h 276225"/>
                <a:gd name="connsiteX3" fmla="*/ 7348 w 266700"/>
                <a:gd name="connsiteY3" fmla="*/ 226423 h 276225"/>
                <a:gd name="connsiteX4" fmla="*/ 7348 w 266700"/>
                <a:gd name="connsiteY4" fmla="*/ 270238 h 276225"/>
                <a:gd name="connsiteX5" fmla="*/ 263571 w 266700"/>
                <a:gd name="connsiteY5" fmla="*/ 270238 h 276225"/>
                <a:gd name="connsiteX6" fmla="*/ 263571 w 266700"/>
                <a:gd name="connsiteY6" fmla="*/ 15784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76225">
                  <a:moveTo>
                    <a:pt x="248331" y="7348"/>
                  </a:moveTo>
                  <a:lnTo>
                    <a:pt x="219756" y="7348"/>
                  </a:lnTo>
                  <a:lnTo>
                    <a:pt x="219756" y="226423"/>
                  </a:lnTo>
                  <a:lnTo>
                    <a:pt x="7348" y="226423"/>
                  </a:lnTo>
                  <a:lnTo>
                    <a:pt x="7348" y="270238"/>
                  </a:lnTo>
                  <a:lnTo>
                    <a:pt x="263571" y="270238"/>
                  </a:lnTo>
                  <a:lnTo>
                    <a:pt x="263571" y="15784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8" name="Freeform: Shape 37">
              <a:extLst>
                <a:ext uri="{FF2B5EF4-FFF2-40B4-BE49-F238E27FC236}">
                  <a16:creationId xmlns:a16="http://schemas.microsoft.com/office/drawing/2014/main" id="{F515A1E8-2F27-4BBC-91CD-D21C1193C948}"/>
                </a:ext>
              </a:extLst>
            </p:cNvPr>
            <p:cNvSpPr/>
            <p:nvPr/>
          </p:nvSpPr>
          <p:spPr>
            <a:xfrm>
              <a:off x="6328046" y="50396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Freeform: Shape 38">
              <a:extLst>
                <a:ext uri="{FF2B5EF4-FFF2-40B4-BE49-F238E27FC236}">
                  <a16:creationId xmlns:a16="http://schemas.microsoft.com/office/drawing/2014/main" id="{BD3855F6-0EAC-43DF-ACA0-D3DB1C78DBD5}"/>
                </a:ext>
              </a:extLst>
            </p:cNvPr>
            <p:cNvSpPr/>
            <p:nvPr/>
          </p:nvSpPr>
          <p:spPr>
            <a:xfrm>
              <a:off x="6328046" y="50777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0" name="Freeform: Shape 39">
              <a:extLst>
                <a:ext uri="{FF2B5EF4-FFF2-40B4-BE49-F238E27FC236}">
                  <a16:creationId xmlns:a16="http://schemas.microsoft.com/office/drawing/2014/main" id="{3B9CF17A-41B5-4BCE-BF35-E69483236B20}"/>
                </a:ext>
              </a:extLst>
            </p:cNvPr>
            <p:cNvSpPr/>
            <p:nvPr/>
          </p:nvSpPr>
          <p:spPr>
            <a:xfrm>
              <a:off x="6328046" y="51158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Freeform: Shape 40">
              <a:extLst>
                <a:ext uri="{FF2B5EF4-FFF2-40B4-BE49-F238E27FC236}">
                  <a16:creationId xmlns:a16="http://schemas.microsoft.com/office/drawing/2014/main" id="{3C9DECBE-D9C0-408F-8742-0C63685B89E6}"/>
                </a:ext>
              </a:extLst>
            </p:cNvPr>
            <p:cNvSpPr/>
            <p:nvPr/>
          </p:nvSpPr>
          <p:spPr>
            <a:xfrm>
              <a:off x="6328046" y="51539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3741DD77-37A9-4296-A175-4211A3021594}"/>
                </a:ext>
              </a:extLst>
            </p:cNvPr>
            <p:cNvSpPr/>
            <p:nvPr/>
          </p:nvSpPr>
          <p:spPr>
            <a:xfrm>
              <a:off x="628613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DD4904F6-D90F-420C-A415-FE6EBE3CF56C}"/>
                </a:ext>
              </a:extLst>
            </p:cNvPr>
            <p:cNvSpPr/>
            <p:nvPr/>
          </p:nvSpPr>
          <p:spPr>
            <a:xfrm>
              <a:off x="632042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21E79C9C-9DE0-4D2B-A84C-4F2A9DFA0CA5}"/>
                </a:ext>
              </a:extLst>
            </p:cNvPr>
            <p:cNvSpPr/>
            <p:nvPr/>
          </p:nvSpPr>
          <p:spPr>
            <a:xfrm>
              <a:off x="62470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015827C0-CADD-4A24-B510-D06E3CD189CF}"/>
                </a:ext>
              </a:extLst>
            </p:cNvPr>
            <p:cNvSpPr/>
            <p:nvPr/>
          </p:nvSpPr>
          <p:spPr>
            <a:xfrm>
              <a:off x="62089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CD1D8B36-DC87-48E0-8341-AE177CF0FA9E}"/>
                </a:ext>
              </a:extLst>
            </p:cNvPr>
            <p:cNvSpPr/>
            <p:nvPr/>
          </p:nvSpPr>
          <p:spPr>
            <a:xfrm>
              <a:off x="61708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C04A6F03-9FA9-40B7-B390-BCAC1F3BEBD2}"/>
                </a:ext>
              </a:extLst>
            </p:cNvPr>
            <p:cNvSpPr/>
            <p:nvPr/>
          </p:nvSpPr>
          <p:spPr>
            <a:xfrm>
              <a:off x="6131831"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8" name="Freeform: Shape 47">
              <a:extLst>
                <a:ext uri="{FF2B5EF4-FFF2-40B4-BE49-F238E27FC236}">
                  <a16:creationId xmlns:a16="http://schemas.microsoft.com/office/drawing/2014/main" id="{15840820-6F57-48A3-ABA4-BBC68910B881}"/>
                </a:ext>
              </a:extLst>
            </p:cNvPr>
            <p:cNvSpPr/>
            <p:nvPr/>
          </p:nvSpPr>
          <p:spPr>
            <a:xfrm>
              <a:off x="6079444" y="5152075"/>
              <a:ext cx="47625" cy="47625"/>
            </a:xfrm>
            <a:custGeom>
              <a:avLst/>
              <a:gdLst>
                <a:gd name="connsiteX0" fmla="*/ 47353 w 47625"/>
                <a:gd name="connsiteY0" fmla="*/ 27351 h 47625"/>
                <a:gd name="connsiteX1" fmla="*/ 27350 w 47625"/>
                <a:gd name="connsiteY1" fmla="*/ 7348 h 47625"/>
                <a:gd name="connsiteX2" fmla="*/ 7348 w 47625"/>
                <a:gd name="connsiteY2" fmla="*/ 27351 h 47625"/>
                <a:gd name="connsiteX3" fmla="*/ 27350 w 47625"/>
                <a:gd name="connsiteY3" fmla="*/ 47353 h 47625"/>
              </a:gdLst>
              <a:ahLst/>
              <a:cxnLst>
                <a:cxn ang="0">
                  <a:pos x="connsiteX0" y="connsiteY0"/>
                </a:cxn>
                <a:cxn ang="0">
                  <a:pos x="connsiteX1" y="connsiteY1"/>
                </a:cxn>
                <a:cxn ang="0">
                  <a:pos x="connsiteX2" y="connsiteY2"/>
                </a:cxn>
                <a:cxn ang="0">
                  <a:pos x="connsiteX3" y="connsiteY3"/>
                </a:cxn>
              </a:cxnLst>
              <a:rect l="l" t="t" r="r" b="b"/>
              <a:pathLst>
                <a:path w="47625" h="47625">
                  <a:moveTo>
                    <a:pt x="47353" y="27351"/>
                  </a:moveTo>
                  <a:cubicBezTo>
                    <a:pt x="47353" y="15921"/>
                    <a:pt x="37828" y="7348"/>
                    <a:pt x="27350" y="7348"/>
                  </a:cubicBezTo>
                  <a:cubicBezTo>
                    <a:pt x="16873" y="7348"/>
                    <a:pt x="7348" y="16873"/>
                    <a:pt x="7348" y="27351"/>
                  </a:cubicBezTo>
                  <a:cubicBezTo>
                    <a:pt x="7348" y="37828"/>
                    <a:pt x="16873" y="47353"/>
                    <a:pt x="27350" y="4735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9" name="Freeform: Shape 48">
              <a:extLst>
                <a:ext uri="{FF2B5EF4-FFF2-40B4-BE49-F238E27FC236}">
                  <a16:creationId xmlns:a16="http://schemas.microsoft.com/office/drawing/2014/main" id="{EC3B416E-5ED7-4FCC-B680-F159D1F41F24}"/>
                </a:ext>
              </a:extLst>
            </p:cNvPr>
            <p:cNvSpPr/>
            <p:nvPr/>
          </p:nvSpPr>
          <p:spPr>
            <a:xfrm>
              <a:off x="6359478" y="4958717"/>
              <a:ext cx="47625" cy="247650"/>
            </a:xfrm>
            <a:custGeom>
              <a:avLst/>
              <a:gdLst>
                <a:gd name="connsiteX0" fmla="*/ 27351 w 47625"/>
                <a:gd name="connsiteY0" fmla="*/ 240711 h 247650"/>
                <a:gd name="connsiteX1" fmla="*/ 47353 w 47625"/>
                <a:gd name="connsiteY1" fmla="*/ 220708 h 247650"/>
                <a:gd name="connsiteX2" fmla="*/ 47353 w 47625"/>
                <a:gd name="connsiteY2" fmla="*/ 27351 h 247650"/>
                <a:gd name="connsiteX3" fmla="*/ 27351 w 47625"/>
                <a:gd name="connsiteY3" fmla="*/ 7348 h 247650"/>
                <a:gd name="connsiteX4" fmla="*/ 27351 w 47625"/>
                <a:gd name="connsiteY4" fmla="*/ 7348 h 247650"/>
                <a:gd name="connsiteX5" fmla="*/ 7348 w 47625"/>
                <a:gd name="connsiteY5" fmla="*/ 27351 h 247650"/>
                <a:gd name="connsiteX6" fmla="*/ 7348 w 47625"/>
                <a:gd name="connsiteY6"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47650">
                  <a:moveTo>
                    <a:pt x="27351" y="240711"/>
                  </a:moveTo>
                  <a:cubicBezTo>
                    <a:pt x="38780" y="240711"/>
                    <a:pt x="47353" y="231186"/>
                    <a:pt x="47353" y="220708"/>
                  </a:cubicBezTo>
                  <a:lnTo>
                    <a:pt x="47353" y="27351"/>
                  </a:lnTo>
                  <a:cubicBezTo>
                    <a:pt x="47353" y="15921"/>
                    <a:pt x="37828" y="7348"/>
                    <a:pt x="27351" y="7348"/>
                  </a:cubicBezTo>
                  <a:lnTo>
                    <a:pt x="27351" y="7348"/>
                  </a:lnTo>
                  <a:cubicBezTo>
                    <a:pt x="15921" y="7348"/>
                    <a:pt x="7348" y="16873"/>
                    <a:pt x="7348" y="27351"/>
                  </a:cubicBezTo>
                  <a:lnTo>
                    <a:pt x="7348"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0" name="Freeform: Shape 49">
              <a:extLst>
                <a:ext uri="{FF2B5EF4-FFF2-40B4-BE49-F238E27FC236}">
                  <a16:creationId xmlns:a16="http://schemas.microsoft.com/office/drawing/2014/main" id="{313B17C2-E3C1-4000-8E48-FF401679F078}"/>
                </a:ext>
              </a:extLst>
            </p:cNvPr>
            <p:cNvSpPr/>
            <p:nvPr/>
          </p:nvSpPr>
          <p:spPr>
            <a:xfrm>
              <a:off x="6359478" y="5152075"/>
              <a:ext cx="47625" cy="47625"/>
            </a:xfrm>
            <a:custGeom>
              <a:avLst/>
              <a:gdLst>
                <a:gd name="connsiteX0" fmla="*/ 20683 w 47625"/>
                <a:gd name="connsiteY0" fmla="*/ 47353 h 47625"/>
                <a:gd name="connsiteX1" fmla="*/ 27351 w 47625"/>
                <a:gd name="connsiteY1" fmla="*/ 47353 h 47625"/>
                <a:gd name="connsiteX2" fmla="*/ 47353 w 47625"/>
                <a:gd name="connsiteY2" fmla="*/ 27351 h 47625"/>
                <a:gd name="connsiteX3" fmla="*/ 27351 w 47625"/>
                <a:gd name="connsiteY3" fmla="*/ 7348 h 47625"/>
                <a:gd name="connsiteX4" fmla="*/ 7348 w 47625"/>
                <a:gd name="connsiteY4" fmla="*/ 2735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0683" y="47353"/>
                  </a:moveTo>
                  <a:lnTo>
                    <a:pt x="27351" y="47353"/>
                  </a:lnTo>
                  <a:cubicBezTo>
                    <a:pt x="38780" y="47353"/>
                    <a:pt x="47353" y="37828"/>
                    <a:pt x="47353" y="27351"/>
                  </a:cubicBezTo>
                  <a:cubicBezTo>
                    <a:pt x="47353" y="16873"/>
                    <a:pt x="37828" y="7348"/>
                    <a:pt x="27351" y="7348"/>
                  </a:cubicBezTo>
                  <a:cubicBezTo>
                    <a:pt x="16873" y="7348"/>
                    <a:pt x="7348" y="16873"/>
                    <a:pt x="7348" y="273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1" name="Freeform: Shape 50">
              <a:extLst>
                <a:ext uri="{FF2B5EF4-FFF2-40B4-BE49-F238E27FC236}">
                  <a16:creationId xmlns:a16="http://schemas.microsoft.com/office/drawing/2014/main" id="{928B2AC9-E633-46EE-AEFD-657C45F51FD0}"/>
                </a:ext>
              </a:extLst>
            </p:cNvPr>
            <p:cNvSpPr/>
            <p:nvPr/>
          </p:nvSpPr>
          <p:spPr>
            <a:xfrm>
              <a:off x="6175646" y="5010152"/>
              <a:ext cx="95250" cy="152400"/>
            </a:xfrm>
            <a:custGeom>
              <a:avLst/>
              <a:gdLst>
                <a:gd name="connsiteX0" fmla="*/ 8301 w 95250"/>
                <a:gd name="connsiteY0" fmla="*/ 75928 h 152400"/>
                <a:gd name="connsiteX1" fmla="*/ 51163 w 95250"/>
                <a:gd name="connsiteY1" fmla="*/ 51163 h 152400"/>
                <a:gd name="connsiteX2" fmla="*/ 93073 w 95250"/>
                <a:gd name="connsiteY2" fmla="*/ 75928 h 152400"/>
                <a:gd name="connsiteX3" fmla="*/ 50211 w 95250"/>
                <a:gd name="connsiteY3" fmla="*/ 100693 h 152400"/>
                <a:gd name="connsiteX4" fmla="*/ 8301 w 95250"/>
                <a:gd name="connsiteY4" fmla="*/ 75928 h 152400"/>
                <a:gd name="connsiteX5" fmla="*/ 8301 w 95250"/>
                <a:gd name="connsiteY5" fmla="*/ 75928 h 152400"/>
                <a:gd name="connsiteX6" fmla="*/ 8301 w 95250"/>
                <a:gd name="connsiteY6" fmla="*/ 125458 h 152400"/>
                <a:gd name="connsiteX7" fmla="*/ 51163 w 95250"/>
                <a:gd name="connsiteY7" fmla="*/ 150223 h 152400"/>
                <a:gd name="connsiteX8" fmla="*/ 94026 w 95250"/>
                <a:gd name="connsiteY8" fmla="*/ 125458 h 152400"/>
                <a:gd name="connsiteX9" fmla="*/ 94026 w 95250"/>
                <a:gd name="connsiteY9" fmla="*/ 75928 h 152400"/>
                <a:gd name="connsiteX10" fmla="*/ 50211 w 95250"/>
                <a:gd name="connsiteY10" fmla="*/ 100693 h 152400"/>
                <a:gd name="connsiteX11" fmla="*/ 50211 w 95250"/>
                <a:gd name="connsiteY11" fmla="*/ 150223 h 152400"/>
                <a:gd name="connsiteX12" fmla="*/ 8301 w 95250"/>
                <a:gd name="connsiteY12" fmla="*/ 16873 h 152400"/>
                <a:gd name="connsiteX13" fmla="*/ 93073 w 95250"/>
                <a:gd name="connsiteY13" fmla="*/ 16873 h 152400"/>
                <a:gd name="connsiteX14" fmla="*/ 93073 w 95250"/>
                <a:gd name="connsiteY14" fmla="*/ 7348 h 152400"/>
                <a:gd name="connsiteX15" fmla="*/ 93073 w 95250"/>
                <a:gd name="connsiteY15" fmla="*/ 26398 h 152400"/>
                <a:gd name="connsiteX16" fmla="*/ 7348 w 95250"/>
                <a:gd name="connsiteY16" fmla="*/ 7348 h 152400"/>
                <a:gd name="connsiteX17" fmla="*/ 7348 w 95250"/>
                <a:gd name="connsiteY17" fmla="*/ 2639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50" h="152400">
                  <a:moveTo>
                    <a:pt x="8301" y="75928"/>
                  </a:moveTo>
                  <a:lnTo>
                    <a:pt x="51163" y="51163"/>
                  </a:lnTo>
                  <a:lnTo>
                    <a:pt x="93073" y="75928"/>
                  </a:lnTo>
                  <a:lnTo>
                    <a:pt x="50211" y="100693"/>
                  </a:lnTo>
                  <a:lnTo>
                    <a:pt x="8301" y="75928"/>
                  </a:lnTo>
                  <a:close/>
                  <a:moveTo>
                    <a:pt x="8301" y="75928"/>
                  </a:moveTo>
                  <a:lnTo>
                    <a:pt x="8301" y="125458"/>
                  </a:lnTo>
                  <a:lnTo>
                    <a:pt x="51163" y="150223"/>
                  </a:lnTo>
                  <a:lnTo>
                    <a:pt x="94026" y="125458"/>
                  </a:lnTo>
                  <a:lnTo>
                    <a:pt x="94026" y="75928"/>
                  </a:lnTo>
                  <a:moveTo>
                    <a:pt x="50211" y="100693"/>
                  </a:moveTo>
                  <a:lnTo>
                    <a:pt x="50211" y="150223"/>
                  </a:lnTo>
                  <a:moveTo>
                    <a:pt x="8301" y="16873"/>
                  </a:moveTo>
                  <a:lnTo>
                    <a:pt x="93073" y="16873"/>
                  </a:lnTo>
                  <a:moveTo>
                    <a:pt x="93073" y="7348"/>
                  </a:moveTo>
                  <a:lnTo>
                    <a:pt x="93073" y="26398"/>
                  </a:lnTo>
                  <a:moveTo>
                    <a:pt x="7348" y="7348"/>
                  </a:moveTo>
                  <a:lnTo>
                    <a:pt x="7348" y="2639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16" name="Straight Connector 15">
            <a:extLst>
              <a:ext uri="{FF2B5EF4-FFF2-40B4-BE49-F238E27FC236}">
                <a16:creationId xmlns:a16="http://schemas.microsoft.com/office/drawing/2014/main" id="{936A9A6B-5982-44E6-9D99-6DD7142F23F7}"/>
              </a:ext>
            </a:extLst>
          </p:cNvPr>
          <p:cNvCxnSpPr/>
          <p:nvPr/>
        </p:nvCxnSpPr>
        <p:spPr>
          <a:xfrm>
            <a:off x="466559"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FC4E81-342D-4D02-B821-AFD596D48C5D}"/>
              </a:ext>
            </a:extLst>
          </p:cNvPr>
          <p:cNvCxnSpPr/>
          <p:nvPr/>
        </p:nvCxnSpPr>
        <p:spPr>
          <a:xfrm>
            <a:off x="4651904"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BFE1DB4-8EE3-4E96-B101-DE8E06F82BCA}"/>
              </a:ext>
            </a:extLst>
          </p:cNvPr>
          <p:cNvGrpSpPr/>
          <p:nvPr/>
        </p:nvGrpSpPr>
        <p:grpSpPr>
          <a:xfrm>
            <a:off x="439568" y="4133994"/>
            <a:ext cx="374574" cy="519786"/>
            <a:chOff x="7722506" y="3616596"/>
            <a:chExt cx="228600" cy="317222"/>
          </a:xfrm>
        </p:grpSpPr>
        <p:sp>
          <p:nvSpPr>
            <p:cNvPr id="53" name="Freeform: Shape 52">
              <a:extLst>
                <a:ext uri="{FF2B5EF4-FFF2-40B4-BE49-F238E27FC236}">
                  <a16:creationId xmlns:a16="http://schemas.microsoft.com/office/drawing/2014/main" id="{B9770A7A-3426-4164-A821-1408C7F1D643}"/>
                </a:ext>
              </a:extLst>
            </p:cNvPr>
            <p:cNvSpPr/>
            <p:nvPr/>
          </p:nvSpPr>
          <p:spPr>
            <a:xfrm>
              <a:off x="7722506" y="3724268"/>
              <a:ext cx="228600" cy="209550"/>
            </a:xfrm>
            <a:custGeom>
              <a:avLst/>
              <a:gdLst>
                <a:gd name="connsiteX0" fmla="*/ 8300 w 228600"/>
                <a:gd name="connsiteY0" fmla="*/ 144469 h 209550"/>
                <a:gd name="connsiteX1" fmla="*/ 8300 w 228600"/>
                <a:gd name="connsiteY1" fmla="*/ 187331 h 209550"/>
                <a:gd name="connsiteX2" fmla="*/ 50211 w 228600"/>
                <a:gd name="connsiteY2" fmla="*/ 187331 h 209550"/>
                <a:gd name="connsiteX3" fmla="*/ 74023 w 228600"/>
                <a:gd name="connsiteY3" fmla="*/ 190189 h 209550"/>
                <a:gd name="connsiteX4" fmla="*/ 110218 w 228600"/>
                <a:gd name="connsiteY4" fmla="*/ 202571 h 209550"/>
                <a:gd name="connsiteX5" fmla="*/ 180703 w 228600"/>
                <a:gd name="connsiteY5" fmla="*/ 202571 h 209550"/>
                <a:gd name="connsiteX6" fmla="*/ 191180 w 228600"/>
                <a:gd name="connsiteY6" fmla="*/ 201619 h 209550"/>
                <a:gd name="connsiteX7" fmla="*/ 197848 w 228600"/>
                <a:gd name="connsiteY7" fmla="*/ 194951 h 209550"/>
                <a:gd name="connsiteX8" fmla="*/ 229280 w 228600"/>
                <a:gd name="connsiteY8" fmla="*/ 103511 h 209550"/>
                <a:gd name="connsiteX9" fmla="*/ 226423 w 228600"/>
                <a:gd name="connsiteY9" fmla="*/ 86366 h 209550"/>
                <a:gd name="connsiteX10" fmla="*/ 216898 w 228600"/>
                <a:gd name="connsiteY10" fmla="*/ 81604 h 209550"/>
                <a:gd name="connsiteX11" fmla="*/ 155938 w 228600"/>
                <a:gd name="connsiteY11" fmla="*/ 81604 h 209550"/>
                <a:gd name="connsiteX12" fmla="*/ 157843 w 228600"/>
                <a:gd name="connsiteY12" fmla="*/ 59696 h 209550"/>
                <a:gd name="connsiteX13" fmla="*/ 169273 w 228600"/>
                <a:gd name="connsiteY13" fmla="*/ 33026 h 209550"/>
                <a:gd name="connsiteX14" fmla="*/ 165463 w 228600"/>
                <a:gd name="connsiteY14" fmla="*/ 8261 h 209550"/>
                <a:gd name="connsiteX15" fmla="*/ 151175 w 228600"/>
                <a:gd name="connsiteY15" fmla="*/ 10166 h 209550"/>
                <a:gd name="connsiteX16" fmla="*/ 76880 w 228600"/>
                <a:gd name="connsiteY16" fmla="*/ 84461 h 209550"/>
                <a:gd name="connsiteX17" fmla="*/ 60688 w 228600"/>
                <a:gd name="connsiteY17" fmla="*/ 93986 h 209550"/>
                <a:gd name="connsiteX18" fmla="*/ 7348 w 228600"/>
                <a:gd name="connsiteY18" fmla="*/ 94939 h 209550"/>
                <a:gd name="connsiteX19" fmla="*/ 7348 w 228600"/>
                <a:gd name="connsiteY19" fmla="*/ 144469 h 209550"/>
                <a:gd name="connsiteX20" fmla="*/ 8300 w 228600"/>
                <a:gd name="connsiteY20" fmla="*/ 144469 h 209550"/>
                <a:gd name="connsiteX21" fmla="*/ 8300 w 228600"/>
                <a:gd name="connsiteY21" fmla="*/ 14446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209550">
                  <a:moveTo>
                    <a:pt x="8300" y="144469"/>
                  </a:moveTo>
                  <a:cubicBezTo>
                    <a:pt x="8300" y="187331"/>
                    <a:pt x="8300" y="187331"/>
                    <a:pt x="8300" y="187331"/>
                  </a:cubicBezTo>
                  <a:cubicBezTo>
                    <a:pt x="50211" y="187331"/>
                    <a:pt x="50211" y="187331"/>
                    <a:pt x="50211" y="187331"/>
                  </a:cubicBezTo>
                  <a:cubicBezTo>
                    <a:pt x="50211" y="187331"/>
                    <a:pt x="66403" y="188284"/>
                    <a:pt x="74023" y="190189"/>
                  </a:cubicBezTo>
                  <a:cubicBezTo>
                    <a:pt x="81643" y="192094"/>
                    <a:pt x="97836" y="202571"/>
                    <a:pt x="110218" y="202571"/>
                  </a:cubicBezTo>
                  <a:cubicBezTo>
                    <a:pt x="122600" y="202571"/>
                    <a:pt x="180703" y="202571"/>
                    <a:pt x="180703" y="202571"/>
                  </a:cubicBezTo>
                  <a:cubicBezTo>
                    <a:pt x="180703" y="202571"/>
                    <a:pt x="187370" y="203524"/>
                    <a:pt x="191180" y="201619"/>
                  </a:cubicBezTo>
                  <a:cubicBezTo>
                    <a:pt x="195943" y="200666"/>
                    <a:pt x="197848" y="194951"/>
                    <a:pt x="197848" y="194951"/>
                  </a:cubicBezTo>
                  <a:cubicBezTo>
                    <a:pt x="229280" y="103511"/>
                    <a:pt x="229280" y="103511"/>
                    <a:pt x="229280" y="103511"/>
                  </a:cubicBezTo>
                  <a:cubicBezTo>
                    <a:pt x="229280" y="103511"/>
                    <a:pt x="231186" y="92081"/>
                    <a:pt x="226423" y="86366"/>
                  </a:cubicBezTo>
                  <a:cubicBezTo>
                    <a:pt x="222613" y="82556"/>
                    <a:pt x="216898" y="81604"/>
                    <a:pt x="216898" y="81604"/>
                  </a:cubicBezTo>
                  <a:cubicBezTo>
                    <a:pt x="155938" y="81604"/>
                    <a:pt x="155938" y="81604"/>
                    <a:pt x="155938" y="81604"/>
                  </a:cubicBezTo>
                  <a:cubicBezTo>
                    <a:pt x="155938" y="81604"/>
                    <a:pt x="154986" y="67316"/>
                    <a:pt x="157843" y="59696"/>
                  </a:cubicBezTo>
                  <a:cubicBezTo>
                    <a:pt x="161653" y="53029"/>
                    <a:pt x="168320" y="39694"/>
                    <a:pt x="169273" y="33026"/>
                  </a:cubicBezTo>
                  <a:cubicBezTo>
                    <a:pt x="170225" y="26359"/>
                    <a:pt x="173083" y="11119"/>
                    <a:pt x="165463" y="8261"/>
                  </a:cubicBezTo>
                  <a:cubicBezTo>
                    <a:pt x="157843" y="5404"/>
                    <a:pt x="151175" y="10166"/>
                    <a:pt x="151175" y="10166"/>
                  </a:cubicBezTo>
                  <a:cubicBezTo>
                    <a:pt x="76880" y="84461"/>
                    <a:pt x="76880" y="84461"/>
                    <a:pt x="76880" y="84461"/>
                  </a:cubicBezTo>
                  <a:cubicBezTo>
                    <a:pt x="76880" y="84461"/>
                    <a:pt x="70213" y="92081"/>
                    <a:pt x="60688" y="93986"/>
                  </a:cubicBezTo>
                  <a:cubicBezTo>
                    <a:pt x="52116" y="95891"/>
                    <a:pt x="7348" y="94939"/>
                    <a:pt x="7348" y="94939"/>
                  </a:cubicBezTo>
                  <a:lnTo>
                    <a:pt x="7348" y="144469"/>
                  </a:lnTo>
                  <a:lnTo>
                    <a:pt x="8300" y="144469"/>
                  </a:lnTo>
                  <a:lnTo>
                    <a:pt x="8300" y="14446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4" name="Freeform: Shape 53">
              <a:extLst>
                <a:ext uri="{FF2B5EF4-FFF2-40B4-BE49-F238E27FC236}">
                  <a16:creationId xmlns:a16="http://schemas.microsoft.com/office/drawing/2014/main" id="{16C1A845-3FBC-4D6C-9BAF-26B978113991}"/>
                </a:ext>
              </a:extLst>
            </p:cNvPr>
            <p:cNvSpPr/>
            <p:nvPr/>
          </p:nvSpPr>
          <p:spPr>
            <a:xfrm>
              <a:off x="7731078" y="3616596"/>
              <a:ext cx="85725" cy="152400"/>
            </a:xfrm>
            <a:custGeom>
              <a:avLst/>
              <a:gdLst>
                <a:gd name="connsiteX0" fmla="*/ 7348 w 85725"/>
                <a:gd name="connsiteY0" fmla="*/ 116886 h 152400"/>
                <a:gd name="connsiteX1" fmla="*/ 65451 w 85725"/>
                <a:gd name="connsiteY1" fmla="*/ 116886 h 152400"/>
                <a:gd name="connsiteX2" fmla="*/ 87358 w 85725"/>
                <a:gd name="connsiteY2" fmla="*/ 96883 h 152400"/>
                <a:gd name="connsiteX3" fmla="*/ 65451 w 85725"/>
                <a:gd name="connsiteY3" fmla="*/ 76881 h 152400"/>
                <a:gd name="connsiteX4" fmla="*/ 29256 w 85725"/>
                <a:gd name="connsiteY4" fmla="*/ 75928 h 152400"/>
                <a:gd name="connsiteX5" fmla="*/ 8301 w 85725"/>
                <a:gd name="connsiteY5" fmla="*/ 55926 h 152400"/>
                <a:gd name="connsiteX6" fmla="*/ 29256 w 85725"/>
                <a:gd name="connsiteY6" fmla="*/ 34971 h 152400"/>
                <a:gd name="connsiteX7" fmla="*/ 86406 w 85725"/>
                <a:gd name="connsiteY7" fmla="*/ 34971 h 152400"/>
                <a:gd name="connsiteX8" fmla="*/ 47353 w 85725"/>
                <a:gd name="connsiteY8" fmla="*/ 7348 h 152400"/>
                <a:gd name="connsiteX9" fmla="*/ 47353 w 85725"/>
                <a:gd name="connsiteY9" fmla="*/ 14546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152400">
                  <a:moveTo>
                    <a:pt x="7348" y="116886"/>
                  </a:moveTo>
                  <a:cubicBezTo>
                    <a:pt x="65451" y="116886"/>
                    <a:pt x="65451" y="116886"/>
                    <a:pt x="65451" y="116886"/>
                  </a:cubicBezTo>
                  <a:cubicBezTo>
                    <a:pt x="77833" y="116886"/>
                    <a:pt x="87358" y="108313"/>
                    <a:pt x="87358" y="96883"/>
                  </a:cubicBezTo>
                  <a:cubicBezTo>
                    <a:pt x="87358" y="85453"/>
                    <a:pt x="77833" y="76881"/>
                    <a:pt x="65451" y="76881"/>
                  </a:cubicBezTo>
                  <a:cubicBezTo>
                    <a:pt x="29256" y="75928"/>
                    <a:pt x="29256" y="75928"/>
                    <a:pt x="29256" y="75928"/>
                  </a:cubicBezTo>
                  <a:cubicBezTo>
                    <a:pt x="17826" y="75928"/>
                    <a:pt x="8301" y="66403"/>
                    <a:pt x="8301" y="55926"/>
                  </a:cubicBezTo>
                  <a:cubicBezTo>
                    <a:pt x="8301" y="44496"/>
                    <a:pt x="17826" y="34971"/>
                    <a:pt x="29256" y="34971"/>
                  </a:cubicBezTo>
                  <a:cubicBezTo>
                    <a:pt x="86406" y="34971"/>
                    <a:pt x="86406" y="34971"/>
                    <a:pt x="86406" y="34971"/>
                  </a:cubicBezTo>
                  <a:moveTo>
                    <a:pt x="47353" y="7348"/>
                  </a:moveTo>
                  <a:cubicBezTo>
                    <a:pt x="47353" y="145461"/>
                    <a:pt x="47353" y="145461"/>
                    <a:pt x="47353" y="14546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55" name="list_4_bidi" title="Icon of a checklist">
            <a:extLst>
              <a:ext uri="{FF2B5EF4-FFF2-40B4-BE49-F238E27FC236}">
                <a16:creationId xmlns:a16="http://schemas.microsoft.com/office/drawing/2014/main" id="{6A6AD5C2-C7CC-4123-BB28-9800E200045D}"/>
              </a:ext>
            </a:extLst>
          </p:cNvPr>
          <p:cNvSpPr>
            <a:spLocks noChangeAspect="1" noEditPoints="1"/>
          </p:cNvSpPr>
          <p:nvPr/>
        </p:nvSpPr>
        <p:spPr bwMode="auto">
          <a:xfrm>
            <a:off x="4631780" y="4279900"/>
            <a:ext cx="562544" cy="373879"/>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60907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extLst>
              <p:ext uri="{D42A27DB-BD31-4B8C-83A1-F6EECF244321}">
                <p14:modId xmlns:p14="http://schemas.microsoft.com/office/powerpoint/2010/main" val="4134837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79"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434975" y="1207898"/>
            <a:ext cx="10465253" cy="3605405"/>
          </a:xfrm>
        </p:spPr>
        <p:txBody>
          <a:bodyPr anchor="b"/>
          <a:lstStyle/>
          <a:p>
            <a:r>
              <a:rPr lang="en-US" dirty="0"/>
              <a:t>Demo</a:t>
            </a:r>
            <a:br>
              <a:rPr lang="en-US" dirty="0"/>
            </a:br>
            <a:r>
              <a:rPr lang="en-US" dirty="0"/>
              <a:t>Deploy Windows Virtual Desktop </a:t>
            </a:r>
            <a:br>
              <a:rPr lang="en-US" dirty="0"/>
            </a:br>
            <a:r>
              <a:rPr lang="en-US" dirty="0"/>
              <a:t>with Azure Marketplace</a:t>
            </a:r>
            <a:endParaRPr lang="en-IN" dirty="0"/>
          </a:p>
        </p:txBody>
      </p:sp>
    </p:spTree>
    <p:extLst>
      <p:ext uri="{BB962C8B-B14F-4D97-AF65-F5344CB8AC3E}">
        <p14:creationId xmlns:p14="http://schemas.microsoft.com/office/powerpoint/2010/main" val="22600265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VD Marketplace Experience">
            <a:hlinkClick r:id="" action="ppaction://media"/>
            <a:extLst>
              <a:ext uri="{FF2B5EF4-FFF2-40B4-BE49-F238E27FC236}">
                <a16:creationId xmlns:a16="http://schemas.microsoft.com/office/drawing/2014/main" id="{B5A4EFDB-1B15-4164-93FA-04E67F642D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Tree>
    <p:extLst>
      <p:ext uri="{BB962C8B-B14F-4D97-AF65-F5344CB8AC3E}">
        <p14:creationId xmlns:p14="http://schemas.microsoft.com/office/powerpoint/2010/main" val="1876150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34674B-E8CC-4F8C-BACD-6B10C87A3699}"/>
              </a:ext>
            </a:extLst>
          </p:cNvPr>
          <p:cNvSpPr/>
          <p:nvPr/>
        </p:nvSpPr>
        <p:spPr bwMode="auto">
          <a:xfrm>
            <a:off x="3535740" y="295729"/>
            <a:ext cx="8899854" cy="1137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solidFill>
                <a:srgbClr val="353535"/>
              </a:solidFill>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0E02E7CB-FF5E-44AD-A4CF-D11B405F795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3" y="497"/>
            <a:ext cx="3534857" cy="6993533"/>
          </a:xfrm>
          <a:prstGeom prst="rect">
            <a:avLst/>
          </a:prstGeom>
        </p:spPr>
      </p:pic>
      <p:sp>
        <p:nvSpPr>
          <p:cNvPr id="5" name="Rectangle 4">
            <a:extLst>
              <a:ext uri="{FF2B5EF4-FFF2-40B4-BE49-F238E27FC236}">
                <a16:creationId xmlns:a16="http://schemas.microsoft.com/office/drawing/2014/main" id="{3F6E9DF4-B1D4-4600-808D-1922C00B6426}"/>
              </a:ext>
            </a:extLst>
          </p:cNvPr>
          <p:cNvSpPr/>
          <p:nvPr/>
        </p:nvSpPr>
        <p:spPr bwMode="auto">
          <a:xfrm>
            <a:off x="881" y="497"/>
            <a:ext cx="3535179" cy="69935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5">
            <a:extLst>
              <a:ext uri="{FF2B5EF4-FFF2-40B4-BE49-F238E27FC236}">
                <a16:creationId xmlns:a16="http://schemas.microsoft.com/office/drawing/2014/main" id="{E2D3B3C2-3F91-4F63-BD60-3EA1E81E93A4}"/>
              </a:ext>
            </a:extLst>
          </p:cNvPr>
          <p:cNvSpPr>
            <a:spLocks noGrp="1"/>
          </p:cNvSpPr>
          <p:nvPr>
            <p:ph type="title"/>
          </p:nvPr>
        </p:nvSpPr>
        <p:spPr>
          <a:xfrm>
            <a:off x="275482" y="295730"/>
            <a:ext cx="3260579" cy="917444"/>
          </a:xfrm>
        </p:spPr>
        <p:txBody>
          <a:bodyPr/>
          <a:lstStyle/>
          <a:p>
            <a:r>
              <a:rPr lang="en-US">
                <a:solidFill>
                  <a:schemeClr val="bg1"/>
                </a:solidFill>
              </a:rPr>
              <a:t>FSLogix Technologies</a:t>
            </a:r>
          </a:p>
        </p:txBody>
      </p:sp>
      <p:sp>
        <p:nvSpPr>
          <p:cNvPr id="21" name="Text Placeholder 2">
            <a:extLst>
              <a:ext uri="{FF2B5EF4-FFF2-40B4-BE49-F238E27FC236}">
                <a16:creationId xmlns:a16="http://schemas.microsoft.com/office/drawing/2014/main" id="{212D97F8-F53B-45D6-AEDD-056A3C847654}"/>
              </a:ext>
            </a:extLst>
          </p:cNvPr>
          <p:cNvSpPr txBox="1">
            <a:spLocks/>
          </p:cNvSpPr>
          <p:nvPr/>
        </p:nvSpPr>
        <p:spPr>
          <a:xfrm>
            <a:off x="3734154" y="550389"/>
            <a:ext cx="8244304" cy="627807"/>
          </a:xfrm>
          <a:prstGeom prst="rect">
            <a:avLst/>
          </a:prstGeom>
        </p:spPr>
        <p:txBody>
          <a:bodyPr vert="horz" wrap="square" lIns="0" tIns="0" rIns="0" bIns="0" rtlCol="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100000"/>
              </a:lnSpc>
              <a:defRPr/>
            </a:pPr>
            <a:r>
              <a:rPr lang="en-US" sz="2000" dirty="0">
                <a:solidFill>
                  <a:srgbClr val="353535"/>
                </a:solidFill>
                <a:latin typeface="Segoe UI"/>
              </a:rPr>
              <a:t>With the acquisition of </a:t>
            </a:r>
            <a:r>
              <a:rPr lang="en-US" sz="2000" dirty="0" err="1">
                <a:solidFill>
                  <a:srgbClr val="353535"/>
                </a:solidFill>
                <a:latin typeface="Segoe UI"/>
              </a:rPr>
              <a:t>FSLogix</a:t>
            </a:r>
            <a:r>
              <a:rPr lang="en-US" sz="2000" dirty="0">
                <a:solidFill>
                  <a:srgbClr val="353535"/>
                </a:solidFill>
                <a:latin typeface="Segoe UI"/>
              </a:rPr>
              <a:t>, eligible customers will get access to three core pieces of technology</a:t>
            </a:r>
          </a:p>
        </p:txBody>
      </p:sp>
      <p:sp>
        <p:nvSpPr>
          <p:cNvPr id="152" name="Arrow: Bent 151">
            <a:extLst>
              <a:ext uri="{FF2B5EF4-FFF2-40B4-BE49-F238E27FC236}">
                <a16:creationId xmlns:a16="http://schemas.microsoft.com/office/drawing/2014/main" id="{3E3E4C4E-AEAF-4403-A258-B842AB46B227}"/>
              </a:ext>
            </a:extLst>
          </p:cNvPr>
          <p:cNvSpPr/>
          <p:nvPr/>
        </p:nvSpPr>
        <p:spPr bwMode="auto">
          <a:xfrm>
            <a:off x="4282715" y="1767450"/>
            <a:ext cx="7451302" cy="5226580"/>
          </a:xfrm>
          <a:prstGeom prst="bentArrow">
            <a:avLst>
              <a:gd name="adj1" fmla="val 0"/>
              <a:gd name="adj2" fmla="val 0"/>
              <a:gd name="adj3" fmla="val 0"/>
              <a:gd name="adj4" fmla="val 6426"/>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Arrow: Bent 159">
            <a:extLst>
              <a:ext uri="{FF2B5EF4-FFF2-40B4-BE49-F238E27FC236}">
                <a16:creationId xmlns:a16="http://schemas.microsoft.com/office/drawing/2014/main" id="{15352F27-AE55-4603-BC3F-12635AF12525}"/>
              </a:ext>
            </a:extLst>
          </p:cNvPr>
          <p:cNvSpPr/>
          <p:nvPr/>
        </p:nvSpPr>
        <p:spPr bwMode="auto">
          <a:xfrm flipH="1" flipV="1">
            <a:off x="4861753" y="496"/>
            <a:ext cx="7314797" cy="1766953"/>
          </a:xfrm>
          <a:prstGeom prst="bentArrow">
            <a:avLst>
              <a:gd name="adj1" fmla="val 0"/>
              <a:gd name="adj2" fmla="val 0"/>
              <a:gd name="adj3" fmla="val 0"/>
              <a:gd name="adj4" fmla="val 15912"/>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1D591659-68F9-4C51-9EA6-322CF0F93C08}"/>
              </a:ext>
            </a:extLst>
          </p:cNvPr>
          <p:cNvSpPr/>
          <p:nvPr/>
        </p:nvSpPr>
        <p:spPr bwMode="auto">
          <a:xfrm>
            <a:off x="3925976" y="2222362"/>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126028CC-B68E-4909-91E3-C600A9FB62DD}"/>
              </a:ext>
            </a:extLst>
          </p:cNvPr>
          <p:cNvSpPr/>
          <p:nvPr/>
        </p:nvSpPr>
        <p:spPr bwMode="auto">
          <a:xfrm>
            <a:off x="3925976" y="4207447"/>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01A81351-5ABD-4CA9-91F6-0CED509DDA87}"/>
              </a:ext>
            </a:extLst>
          </p:cNvPr>
          <p:cNvSpPr/>
          <p:nvPr/>
        </p:nvSpPr>
        <p:spPr bwMode="auto">
          <a:xfrm>
            <a:off x="3925976" y="5657434"/>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50437C4D-6163-48CF-9F0B-77960E220A7A}"/>
              </a:ext>
            </a:extLst>
          </p:cNvPr>
          <p:cNvSpPr/>
          <p:nvPr/>
        </p:nvSpPr>
        <p:spPr>
          <a:xfrm>
            <a:off x="4861751" y="2222362"/>
            <a:ext cx="7116708" cy="1694425"/>
          </a:xfrm>
          <a:prstGeom prst="rect">
            <a:avLst/>
          </a:prstGeom>
        </p:spPr>
        <p:txBody>
          <a:bodyPr wrap="square" lIns="0" tIns="0" rIns="0" bIns="0">
            <a:spAutoFit/>
          </a:bodyPr>
          <a:lstStyle/>
          <a:p>
            <a:pPr defTabSz="914191"/>
            <a:r>
              <a:rPr lang="en-US" sz="2400">
                <a:solidFill>
                  <a:srgbClr val="0078D7"/>
                </a:solidFill>
                <a:latin typeface="Segoe UI Semilight"/>
                <a:ea typeface="Calibri" panose="020F0502020204030204" pitchFamily="34" charset="0"/>
                <a:cs typeface="Times New Roman" panose="02020603050405020304" pitchFamily="18" charset="0"/>
              </a:rPr>
              <a:t>Profile Container</a:t>
            </a:r>
            <a:br>
              <a:rPr lang="en-US" sz="2400">
                <a:solidFill>
                  <a:srgbClr val="0078D7"/>
                </a:solidFill>
                <a:latin typeface="Segoe UI Semilight"/>
                <a:ea typeface="Calibri" panose="020F0502020204030204" pitchFamily="34" charset="0"/>
                <a:cs typeface="Times New Roman" panose="02020603050405020304" pitchFamily="18" charset="0"/>
              </a:rPr>
            </a:br>
            <a:r>
              <a:rPr lang="en-US" sz="1599">
                <a:solidFill>
                  <a:srgbClr val="353535"/>
                </a:solidFill>
                <a:latin typeface="Segoe UI Semilight"/>
                <a:ea typeface="Calibri" panose="020F0502020204030204" pitchFamily="34" charset="0"/>
                <a:cs typeface="Times New Roman" panose="02020603050405020304" pitchFamily="18" charset="0"/>
              </a:rPr>
              <a:t>Replacement for roaming profiles and folder redirection. Dramatically speeds up logon and application launch times.</a:t>
            </a:r>
          </a:p>
          <a:p>
            <a:pPr marL="163482" lvl="1" indent="-163482" defTabSz="914191">
              <a:spcBef>
                <a:spcPts val="1199"/>
              </a:spcBef>
              <a:buFont typeface="Arial" panose="020B0604020202020204" pitchFamily="34" charset="0"/>
              <a:buChar char="•"/>
            </a:pPr>
            <a:r>
              <a:rPr lang="en-US" sz="1399">
                <a:solidFill>
                  <a:srgbClr val="353535"/>
                </a:solidFill>
                <a:latin typeface="Segoe UI Semilight"/>
                <a:cs typeface="Segoe UI"/>
              </a:rPr>
              <a:t>Includes Office 365 Container, which roams Office cache data (Outlook OST, OneDrive cache, Skype for Business GAL, etc.) and Windows Search DB with user in virtual desktop environments.</a:t>
            </a:r>
          </a:p>
        </p:txBody>
      </p:sp>
      <p:sp>
        <p:nvSpPr>
          <p:cNvPr id="165" name="Rectangle 164">
            <a:extLst>
              <a:ext uri="{FF2B5EF4-FFF2-40B4-BE49-F238E27FC236}">
                <a16:creationId xmlns:a16="http://schemas.microsoft.com/office/drawing/2014/main" id="{D1BD92B5-B4D6-4012-88C4-6FCD778D9CBC}"/>
              </a:ext>
            </a:extLst>
          </p:cNvPr>
          <p:cNvSpPr/>
          <p:nvPr/>
        </p:nvSpPr>
        <p:spPr>
          <a:xfrm>
            <a:off x="4861751" y="4207447"/>
            <a:ext cx="7116708" cy="1129661"/>
          </a:xfrm>
          <a:prstGeom prst="rect">
            <a:avLst/>
          </a:prstGeom>
        </p:spPr>
        <p:txBody>
          <a:bodyPr wrap="square" lIns="0" tIns="0" rIns="0" bIns="0">
            <a:spAutoFit/>
          </a:bodyPr>
          <a:lstStyle/>
          <a:p>
            <a:pPr defTabSz="914191">
              <a:spcAft>
                <a:spcPts val="784"/>
              </a:spcAft>
            </a:pPr>
            <a:r>
              <a:rPr lang="en-US" sz="2400">
                <a:solidFill>
                  <a:srgbClr val="0078D7"/>
                </a:solidFill>
                <a:latin typeface="Segoe UI Semilight"/>
                <a:cs typeface="Times New Roman" panose="02020603050405020304" pitchFamily="18" charset="0"/>
              </a:rPr>
              <a:t>App Masking</a:t>
            </a:r>
            <a:br>
              <a:rPr lang="en-US" sz="1599" b="1">
                <a:solidFill>
                  <a:prstClr val="black"/>
                </a:solidFill>
                <a:latin typeface="Segoe UI Semilight"/>
                <a:cs typeface="Times New Roman" panose="02020603050405020304" pitchFamily="18" charset="0"/>
              </a:rPr>
            </a:br>
            <a:r>
              <a:rPr lang="en-US" sz="1599">
                <a:solidFill>
                  <a:srgbClr val="353535"/>
                </a:solidFill>
                <a:latin typeface="Segoe UI Semilight"/>
                <a:cs typeface="Times New Roman" panose="02020603050405020304" pitchFamily="18" charset="0"/>
              </a:rPr>
              <a:t>Minimize number of gold images by creating a single image with all applications. Excellent app compatibility with no packaging, sequencing, backend infrastructure, or virtualization. </a:t>
            </a:r>
            <a:endParaRPr lang="en-US" sz="1599">
              <a:solidFill>
                <a:srgbClr val="353535"/>
              </a:solidFill>
              <a:latin typeface="Segoe UI Semilight"/>
              <a:cs typeface="Times New Roman"/>
            </a:endParaRPr>
          </a:p>
        </p:txBody>
      </p:sp>
      <p:sp>
        <p:nvSpPr>
          <p:cNvPr id="166" name="Rectangle 165">
            <a:extLst>
              <a:ext uri="{FF2B5EF4-FFF2-40B4-BE49-F238E27FC236}">
                <a16:creationId xmlns:a16="http://schemas.microsoft.com/office/drawing/2014/main" id="{CF622C9A-12A2-412C-A08E-BEBE63D118E7}"/>
              </a:ext>
            </a:extLst>
          </p:cNvPr>
          <p:cNvSpPr/>
          <p:nvPr/>
        </p:nvSpPr>
        <p:spPr>
          <a:xfrm>
            <a:off x="4861749" y="5657434"/>
            <a:ext cx="7116709" cy="878669"/>
          </a:xfrm>
          <a:prstGeom prst="rect">
            <a:avLst/>
          </a:prstGeom>
        </p:spPr>
        <p:txBody>
          <a:bodyPr wrap="square" lIns="0" tIns="0" rIns="0" bIns="0">
            <a:spAutoFit/>
          </a:bodyPr>
          <a:lstStyle/>
          <a:p>
            <a:pPr defTabSz="914191">
              <a:spcAft>
                <a:spcPts val="784"/>
              </a:spcAft>
            </a:pPr>
            <a:r>
              <a:rPr lang="en-US" sz="2400">
                <a:solidFill>
                  <a:srgbClr val="0078D7"/>
                </a:solidFill>
                <a:latin typeface="Segoe UI Semilight"/>
                <a:cs typeface="Segoe UI"/>
              </a:rPr>
              <a:t>Java Redirection</a:t>
            </a:r>
            <a:br>
              <a:rPr lang="en-US" sz="1599" b="1">
                <a:solidFill>
                  <a:srgbClr val="505050"/>
                </a:solidFill>
                <a:latin typeface="Segoe UI Semilight"/>
                <a:cs typeface="Segoe UI"/>
              </a:rPr>
            </a:br>
            <a:r>
              <a:rPr lang="en-US" sz="1599">
                <a:solidFill>
                  <a:srgbClr val="353535"/>
                </a:solidFill>
                <a:latin typeface="Segoe UI Semilight"/>
                <a:cs typeface="Segoe UI"/>
              </a:rPr>
              <a:t>Helps protect the enterprise from vulnerabilities of multiple installed versions of Java by mapping specific versions to individual apps or websites.</a:t>
            </a:r>
            <a:endParaRPr lang="en-US" sz="1599">
              <a:solidFill>
                <a:srgbClr val="353535"/>
              </a:solidFill>
              <a:latin typeface="Segoe UI Semilight"/>
              <a:cs typeface="Times New Roman"/>
            </a:endParaRPr>
          </a:p>
        </p:txBody>
      </p:sp>
      <p:sp>
        <p:nvSpPr>
          <p:cNvPr id="167" name="globe_6" title="Icon of a monitor in front of a sphere made of lines">
            <a:extLst>
              <a:ext uri="{FF2B5EF4-FFF2-40B4-BE49-F238E27FC236}">
                <a16:creationId xmlns:a16="http://schemas.microsoft.com/office/drawing/2014/main" id="{83EE7146-01AB-45E2-AC09-DCBF62ABEBD8}"/>
              </a:ext>
            </a:extLst>
          </p:cNvPr>
          <p:cNvSpPr>
            <a:spLocks noChangeAspect="1" noEditPoints="1"/>
          </p:cNvSpPr>
          <p:nvPr/>
        </p:nvSpPr>
        <p:spPr bwMode="auto">
          <a:xfrm>
            <a:off x="4079713" y="2351381"/>
            <a:ext cx="432240" cy="46303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800">
              <a:solidFill>
                <a:srgbClr val="353535"/>
              </a:solidFill>
              <a:latin typeface="Segoe UI Semilight"/>
            </a:endParaRPr>
          </a:p>
        </p:txBody>
      </p:sp>
      <p:sp>
        <p:nvSpPr>
          <p:cNvPr id="168" name="Browser" title="Icon of a browser window">
            <a:extLst>
              <a:ext uri="{FF2B5EF4-FFF2-40B4-BE49-F238E27FC236}">
                <a16:creationId xmlns:a16="http://schemas.microsoft.com/office/drawing/2014/main" id="{5930744D-BBC4-450A-9B0F-F383C9FCE119}"/>
              </a:ext>
            </a:extLst>
          </p:cNvPr>
          <p:cNvSpPr>
            <a:spLocks noChangeAspect="1" noEditPoints="1"/>
          </p:cNvSpPr>
          <p:nvPr/>
        </p:nvSpPr>
        <p:spPr bwMode="auto">
          <a:xfrm>
            <a:off x="4074463" y="5844305"/>
            <a:ext cx="424979" cy="34011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800">
              <a:solidFill>
                <a:srgbClr val="353535"/>
              </a:solidFill>
              <a:latin typeface="Segoe UI Semilight"/>
            </a:endParaRPr>
          </a:p>
        </p:txBody>
      </p:sp>
      <p:grpSp>
        <p:nvGrpSpPr>
          <p:cNvPr id="169" name="Group 168">
            <a:extLst>
              <a:ext uri="{FF2B5EF4-FFF2-40B4-BE49-F238E27FC236}">
                <a16:creationId xmlns:a16="http://schemas.microsoft.com/office/drawing/2014/main" id="{A49B2BB8-2DFA-4B06-AB42-34C31785D033}"/>
              </a:ext>
            </a:extLst>
          </p:cNvPr>
          <p:cNvGrpSpPr/>
          <p:nvPr/>
        </p:nvGrpSpPr>
        <p:grpSpPr>
          <a:xfrm>
            <a:off x="4088290" y="4359606"/>
            <a:ext cx="384262" cy="384938"/>
            <a:chOff x="4565921" y="3369898"/>
            <a:chExt cx="242888" cy="243314"/>
          </a:xfrm>
        </p:grpSpPr>
        <p:sp>
          <p:nvSpPr>
            <p:cNvPr id="170" name="Freeform: Shape 169">
              <a:extLst>
                <a:ext uri="{FF2B5EF4-FFF2-40B4-BE49-F238E27FC236}">
                  <a16:creationId xmlns:a16="http://schemas.microsoft.com/office/drawing/2014/main" id="{107A8A01-0E45-4C4C-B637-90392EDAC976}"/>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gradFill>
                  <a:gsLst>
                    <a:gs pos="0">
                      <a:srgbClr val="505050"/>
                    </a:gs>
                    <a:gs pos="100000">
                      <a:srgbClr val="505050"/>
                    </a:gs>
                  </a:gsLst>
                  <a:lin ang="5400000" scaled="1"/>
                </a:gradFill>
                <a:latin typeface="Segoe UI Semilight"/>
              </a:endParaRPr>
            </a:p>
          </p:txBody>
        </p:sp>
        <p:sp>
          <p:nvSpPr>
            <p:cNvPr id="171" name="Freeform: Shape 170">
              <a:extLst>
                <a:ext uri="{FF2B5EF4-FFF2-40B4-BE49-F238E27FC236}">
                  <a16:creationId xmlns:a16="http://schemas.microsoft.com/office/drawing/2014/main" id="{57D09498-8184-4096-92E2-EB6346432EF1}"/>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gradFill>
                  <a:gsLst>
                    <a:gs pos="0">
                      <a:srgbClr val="505050"/>
                    </a:gs>
                    <a:gs pos="100000">
                      <a:srgbClr val="505050"/>
                    </a:gs>
                  </a:gsLst>
                  <a:lin ang="5400000" scaled="1"/>
                </a:gradFill>
                <a:latin typeface="Segoe UI Semilight"/>
              </a:endParaRPr>
            </a:p>
          </p:txBody>
        </p:sp>
        <p:sp>
          <p:nvSpPr>
            <p:cNvPr id="172" name="Freeform: Shape 171">
              <a:extLst>
                <a:ext uri="{FF2B5EF4-FFF2-40B4-BE49-F238E27FC236}">
                  <a16:creationId xmlns:a16="http://schemas.microsoft.com/office/drawing/2014/main" id="{35DEFBA5-876A-49BB-824B-389EA9BCB945}"/>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gradFill>
                  <a:gsLst>
                    <a:gs pos="0">
                      <a:srgbClr val="505050"/>
                    </a:gs>
                    <a:gs pos="100000">
                      <a:srgbClr val="505050"/>
                    </a:gs>
                  </a:gsLst>
                  <a:lin ang="5400000" scaled="1"/>
                </a:gradFill>
                <a:latin typeface="Segoe UI Semilight"/>
              </a:endParaRPr>
            </a:p>
          </p:txBody>
        </p:sp>
        <p:sp>
          <p:nvSpPr>
            <p:cNvPr id="173" name="Freeform: Shape 172">
              <a:extLst>
                <a:ext uri="{FF2B5EF4-FFF2-40B4-BE49-F238E27FC236}">
                  <a16:creationId xmlns:a16="http://schemas.microsoft.com/office/drawing/2014/main" id="{005B1C7A-2025-4AE6-BD2E-B204268A2D1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5685675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751664" y="783516"/>
            <a:ext cx="3901470" cy="542749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7095" y="4996700"/>
            <a:ext cx="240268" cy="240690"/>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3430" y="1778245"/>
            <a:ext cx="3252237" cy="834459"/>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0078D7"/>
                  </a:solidFill>
                  <a:latin typeface="Segoe UI Semilight"/>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Uses native Windows VHD capabilities–no hypervisor.</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Very easy to deploy and manage.</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Completely seamless end-user experience.</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Works with other application management platforms.</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Easy to test, implement,</a:t>
            </a:r>
            <a:br>
              <a:rPr lang="en-US" sz="2000">
                <a:solidFill>
                  <a:srgbClr val="353535"/>
                </a:solidFill>
                <a:latin typeface="Segoe UI Semilight"/>
                <a:cs typeface="Segoe UI Semilight" panose="020B0402040204020203" pitchFamily="34" charset="0"/>
              </a:rPr>
            </a:br>
            <a:r>
              <a:rPr lang="en-US" sz="2000">
                <a:solidFill>
                  <a:srgbClr val="353535"/>
                </a:solidFill>
                <a:latin typeface="Segoe UI Semilight"/>
                <a:cs typeface="Segoe UI Semilight" panose="020B0402040204020203" pitchFamily="34" charset="0"/>
              </a:rPr>
              <a:t>and manage.</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Reduces network and </a:t>
            </a:r>
            <a:br>
              <a:rPr lang="en-US" sz="2000">
                <a:solidFill>
                  <a:srgbClr val="353535"/>
                </a:solidFill>
                <a:latin typeface="Segoe UI Semilight"/>
                <a:cs typeface="Segoe UI Semilight" panose="020B0402040204020203" pitchFamily="34" charset="0"/>
              </a:rPr>
            </a:br>
            <a:r>
              <a:rPr lang="en-US" sz="2000">
                <a:solidFill>
                  <a:srgbClr val="353535"/>
                </a:solidFill>
                <a:latin typeface="Segoe UI Semilight"/>
                <a:cs typeface="Segoe UI Semilight" panose="020B0402040204020203" pitchFamily="34" charset="0"/>
              </a:rPr>
              <a:t>filesystem load.</a:t>
            </a:r>
          </a:p>
        </p:txBody>
      </p:sp>
    </p:spTree>
    <p:extLst>
      <p:ext uri="{BB962C8B-B14F-4D97-AF65-F5344CB8AC3E}">
        <p14:creationId xmlns:p14="http://schemas.microsoft.com/office/powerpoint/2010/main" val="3561199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751664" y="783516"/>
            <a:ext cx="3901470" cy="542749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Places entire user profile in network-based container.</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Extremely fast logon times.</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Virtually eliminates profile corruption.</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3430" y="2753489"/>
            <a:ext cx="3252237" cy="834459"/>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pPr>
              <a:r>
                <a:rPr lang="en-US" sz="2000" kern="0">
                  <a:solidFill>
                    <a:srgbClr val="0078D7"/>
                  </a:solidFill>
                  <a:latin typeface="Segoe UI Semilight"/>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6305" y="5107418"/>
            <a:ext cx="1021621" cy="429465"/>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150867" y="3433832"/>
            <a:ext cx="567549" cy="260564"/>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912300" y="1096564"/>
            <a:ext cx="1053573" cy="387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Tree>
    <p:extLst>
      <p:ext uri="{BB962C8B-B14F-4D97-AF65-F5344CB8AC3E}">
        <p14:creationId xmlns:p14="http://schemas.microsoft.com/office/powerpoint/2010/main" val="271827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9">
                                            <p:txEl>
                                              <p:pRg st="0" end="0"/>
                                            </p:txEl>
                                          </p:spTgt>
                                        </p:tgtEl>
                                        <p:attrNameLst>
                                          <p:attrName>style.visibility</p:attrName>
                                        </p:attrNameLst>
                                      </p:cBhvr>
                                      <p:to>
                                        <p:strVal val="visible"/>
                                      </p:to>
                                    </p:set>
                                    <p:animEffect transition="in" filter="fade">
                                      <p:cBhvr>
                                        <p:cTn id="16" dur="500"/>
                                        <p:tgtEl>
                                          <p:spTgt spid="7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dissolve">
                                      <p:cBhvr>
                                        <p:cTn id="21" dur="500"/>
                                        <p:tgtEl>
                                          <p:spTgt spid="144"/>
                                        </p:tgtEl>
                                      </p:cBhvr>
                                    </p:animEffect>
                                  </p:childTnLst>
                                </p:cTn>
                              </p:par>
                              <p:par>
                                <p:cTn id="22" presetID="9" presetClass="entr" presetSubtype="0" fill="hold"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dissolve">
                                      <p:cBhvr>
                                        <p:cTn id="24" dur="500"/>
                                        <p:tgtEl>
                                          <p:spTgt spid="14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500"/>
                                        <p:tgtEl>
                                          <p:spTgt spid="143"/>
                                        </p:tgtEl>
                                      </p:cBhvr>
                                    </p:animEffect>
                                  </p:childTnLst>
                                </p:cTn>
                              </p:par>
                            </p:childTnLst>
                          </p:cTn>
                        </p:par>
                        <p:par>
                          <p:cTn id="29" fill="hold">
                            <p:stCondLst>
                              <p:cond delay="1000"/>
                            </p:stCondLst>
                            <p:childTnLst>
                              <p:par>
                                <p:cTn id="30" presetID="9" presetClass="exit" presetSubtype="0" fill="hold" grpId="1" nodeType="afterEffect">
                                  <p:stCondLst>
                                    <p:cond delay="0"/>
                                  </p:stCondLst>
                                  <p:childTnLst>
                                    <p:animEffect transition="out" filter="dissolve">
                                      <p:cBhvr>
                                        <p:cTn id="31" dur="500"/>
                                        <p:tgtEl>
                                          <p:spTgt spid="144"/>
                                        </p:tgtEl>
                                      </p:cBhvr>
                                    </p:animEffect>
                                    <p:set>
                                      <p:cBhvr>
                                        <p:cTn id="32" dur="1" fill="hold">
                                          <p:stCondLst>
                                            <p:cond delay="499"/>
                                          </p:stCondLst>
                                        </p:cTn>
                                        <p:tgtEl>
                                          <p:spTgt spid="14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
                                            <p:txEl>
                                              <p:pRg st="1" end="1"/>
                                            </p:txEl>
                                          </p:spTgt>
                                        </p:tgtEl>
                                        <p:attrNameLst>
                                          <p:attrName>style.visibility</p:attrName>
                                        </p:attrNameLst>
                                      </p:cBhvr>
                                      <p:to>
                                        <p:strVal val="visible"/>
                                      </p:to>
                                    </p:set>
                                    <p:animEffect transition="in" filter="fade">
                                      <p:cBhvr>
                                        <p:cTn id="37" dur="500"/>
                                        <p:tgtEl>
                                          <p:spTgt spid="7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xEl>
                                              <p:pRg st="2" end="2"/>
                                            </p:txEl>
                                          </p:spTgt>
                                        </p:tgtEl>
                                        <p:attrNameLst>
                                          <p:attrName>style.visibility</p:attrName>
                                        </p:attrNameLst>
                                      </p:cBhvr>
                                      <p:to>
                                        <p:strVal val="visible"/>
                                      </p:to>
                                    </p:set>
                                    <p:animEffect transition="in" filter="fade">
                                      <p:cBhvr>
                                        <p:cTn id="42" dur="500"/>
                                        <p:tgtEl>
                                          <p:spTgt spid="7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xEl>
                                              <p:pRg st="3" end="3"/>
                                            </p:txEl>
                                          </p:spTgt>
                                        </p:tgtEl>
                                        <p:attrNameLst>
                                          <p:attrName>style.visibility</p:attrName>
                                        </p:attrNameLst>
                                      </p:cBhvr>
                                      <p:to>
                                        <p:strVal val="visible"/>
                                      </p:to>
                                    </p:set>
                                    <p:animEffect transition="in" filter="fade">
                                      <p:cBhvr>
                                        <p:cTn id="47"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Places Office 365 cache data in network-based container. </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Enables roaming of Outlook OST, OneDrive cache, Windows Search, and more…</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Office apps have native performance and behavior.</a:t>
            </a:r>
          </a:p>
          <a:p>
            <a:pPr marL="0" indent="0" defTabSz="932563">
              <a:lnSpc>
                <a:spcPct val="100000"/>
              </a:lnSpc>
              <a:spcBef>
                <a:spcPts val="2400"/>
              </a:spcBef>
              <a:buSzPct val="100000"/>
              <a:buNone/>
            </a:pPr>
            <a:r>
              <a:rPr lang="en-US" sz="2000">
                <a:solidFill>
                  <a:srgbClr val="353535"/>
                </a:solidFill>
                <a:latin typeface="Segoe UI Semilight"/>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751664" y="783516"/>
            <a:ext cx="3901470" cy="5427495"/>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150714" y="3433822"/>
              <a:ext cx="567629" cy="260601"/>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grpSp>
        <p:nvGrpSpPr>
          <p:cNvPr id="3" name="Group 2">
            <a:extLst>
              <a:ext uri="{FF2B5EF4-FFF2-40B4-BE49-F238E27FC236}">
                <a16:creationId xmlns:a16="http://schemas.microsoft.com/office/drawing/2014/main" id="{D08D534D-9FE6-4781-BFC5-34A96BC818BE}"/>
              </a:ext>
            </a:extLst>
          </p:cNvPr>
          <p:cNvGrpSpPr/>
          <p:nvPr/>
        </p:nvGrpSpPr>
        <p:grpSpPr>
          <a:xfrm>
            <a:off x="-3430" y="3728733"/>
            <a:ext cx="3252237" cy="834459"/>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0078D7"/>
                  </a:solidFill>
                  <a:latin typeface="Segoe UI Semilight"/>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550440" y="5025079"/>
            <a:ext cx="1026822" cy="561766"/>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708839" y="3449001"/>
            <a:ext cx="567549" cy="260564"/>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920147" y="1745503"/>
            <a:ext cx="1033316" cy="369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Tree>
    <p:extLst>
      <p:ext uri="{BB962C8B-B14F-4D97-AF65-F5344CB8AC3E}">
        <p14:creationId xmlns:p14="http://schemas.microsoft.com/office/powerpoint/2010/main" val="1281619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par>
                                <p:cTn id="18" presetID="9" presetClass="entr" presetSubtype="0"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dissolve">
                                      <p:cBhvr>
                                        <p:cTn id="20" dur="500"/>
                                        <p:tgtEl>
                                          <p:spTgt spid="6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9" presetClass="exit" presetSubtype="0" fill="hold" grpId="1" nodeType="afterEffect">
                                  <p:stCondLst>
                                    <p:cond delay="0"/>
                                  </p:stCondLst>
                                  <p:childTnLst>
                                    <p:animEffect transition="out" filter="dissolve">
                                      <p:cBhvr>
                                        <p:cTn id="27" dur="500"/>
                                        <p:tgtEl>
                                          <p:spTgt spid="73"/>
                                        </p:tgtEl>
                                      </p:cBhvr>
                                    </p:animEffect>
                                    <p:set>
                                      <p:cBhvr>
                                        <p:cTn id="28" dur="1" fill="hold">
                                          <p:stCondLst>
                                            <p:cond delay="499"/>
                                          </p:stCondLst>
                                        </p:cTn>
                                        <p:tgtEl>
                                          <p:spTgt spid="7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9">
                                            <p:txEl>
                                              <p:pRg st="2" end="2"/>
                                            </p:txEl>
                                          </p:spTgt>
                                        </p:tgtEl>
                                        <p:attrNameLst>
                                          <p:attrName>style.visibility</p:attrName>
                                        </p:attrNameLst>
                                      </p:cBhvr>
                                      <p:to>
                                        <p:strVal val="visible"/>
                                      </p:to>
                                    </p:set>
                                    <p:animEffect transition="in" filter="fade">
                                      <p:cBhvr>
                                        <p:cTn id="38" dur="500"/>
                                        <p:tgtEl>
                                          <p:spTgt spid="7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xEl>
                                              <p:pRg st="3" end="3"/>
                                            </p:txEl>
                                          </p:spTgt>
                                        </p:tgtEl>
                                        <p:attrNameLst>
                                          <p:attrName>style.visibility</p:attrName>
                                        </p:attrNameLst>
                                      </p:cBhvr>
                                      <p:to>
                                        <p:strVal val="visible"/>
                                      </p:to>
                                    </p:set>
                                    <p:animEffect transition="in" filter="fade">
                                      <p:cBhvr>
                                        <p:cTn id="43"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800"/>
              </a:spcBef>
              <a:buSzPct val="100000"/>
              <a:buNone/>
            </a:pPr>
            <a:r>
              <a:rPr lang="en-US" sz="2000">
                <a:solidFill>
                  <a:srgbClr val="353535"/>
                </a:solidFill>
                <a:latin typeface="Segoe UI Semilight"/>
                <a:cs typeface="Segoe UI Semilight" panose="020B0402040204020203" pitchFamily="34" charset="0"/>
              </a:rPr>
              <a:t>Application Management without sequencing, snapshotting, packaging, or virtualization.</a:t>
            </a:r>
          </a:p>
          <a:p>
            <a:pPr marL="0" indent="0" defTabSz="932563">
              <a:lnSpc>
                <a:spcPct val="100000"/>
              </a:lnSpc>
              <a:spcBef>
                <a:spcPts val="1800"/>
              </a:spcBef>
              <a:buSzPct val="100000"/>
              <a:buNone/>
            </a:pPr>
            <a:r>
              <a:rPr lang="en-US" sz="2000">
                <a:solidFill>
                  <a:srgbClr val="353535"/>
                </a:solidFill>
                <a:latin typeface="Segoe UI Semilight"/>
                <a:cs typeface="Segoe UI Semilight" panose="020B0402040204020203" pitchFamily="34" charset="0"/>
              </a:rPr>
              <a:t>All apps installed in base image. </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a:solidFill>
                  <a:srgbClr val="353535"/>
                </a:solidFill>
                <a:latin typeface="Segoe UI Semilight"/>
                <a:cs typeface="Segoe UI Semilight" panose="020B0402040204020203" pitchFamily="34" charset="0"/>
              </a:rPr>
              <a:t>Only apps a user is entitled to are revealed.</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a:solidFill>
                  <a:srgbClr val="353535"/>
                </a:solidFill>
                <a:latin typeface="Segoe UI Semilight"/>
                <a:cs typeface="Segoe UI Semilight" panose="020B0402040204020203" pitchFamily="34" charset="0"/>
              </a:rPr>
              <a:t>App entitlements can be changed in real time.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a:solidFill>
                  <a:srgbClr val="353535"/>
                </a:solidFill>
                <a:latin typeface="Segoe UI Semilight"/>
                <a:cs typeface="Segoe UI Semilight" panose="020B0402040204020203" pitchFamily="34" charset="0"/>
              </a:rPr>
              <a:t>Works with fonts, plugins, and more…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a:solidFill>
                  <a:srgbClr val="353535"/>
                </a:solidFill>
                <a:latin typeface="Segoe UI Semilight"/>
                <a:cs typeface="Segoe UI Semilight" panose="020B0402040204020203" pitchFamily="34" charset="0"/>
              </a:rPr>
              <a:t>Excellent app compatibility</a:t>
            </a:r>
          </a:p>
          <a:p>
            <a:pPr marL="0" indent="0" defTabSz="932563">
              <a:lnSpc>
                <a:spcPct val="100000"/>
              </a:lnSpc>
              <a:spcBef>
                <a:spcPts val="1800"/>
              </a:spcBef>
              <a:buSzPct val="100000"/>
              <a:buNone/>
            </a:pPr>
            <a:r>
              <a:rPr lang="en-US" sz="2000">
                <a:solidFill>
                  <a:srgbClr val="353535"/>
                </a:solidFill>
                <a:latin typeface="Segoe UI Semilight"/>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3430" y="4703976"/>
            <a:ext cx="3252237" cy="834459"/>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0078D7"/>
                  </a:solidFill>
                  <a:latin typeface="Segoe UI Semilight"/>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97428" y="2214275"/>
            <a:ext cx="3741656" cy="2989468"/>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668253" y="2708578"/>
            <a:ext cx="1417951" cy="972298"/>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print">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378314" y="2221891"/>
            <a:ext cx="1980498" cy="1878651"/>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378314" y="2221891"/>
            <a:ext cx="1980498" cy="1878651"/>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01445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xEl>
                                              <p:pRg st="1" end="1"/>
                                            </p:txEl>
                                          </p:spTgt>
                                        </p:tgtEl>
                                        <p:attrNameLst>
                                          <p:attrName>style.visibility</p:attrName>
                                        </p:attrNameLst>
                                      </p:cBhvr>
                                      <p:to>
                                        <p:strVal val="visible"/>
                                      </p:to>
                                    </p:set>
                                    <p:animEffect transition="in" filter="fade">
                                      <p:cBhvr>
                                        <p:cTn id="17" dur="500"/>
                                        <p:tgtEl>
                                          <p:spTgt spid="79">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9">
                                            <p:txEl>
                                              <p:pRg st="2" end="2"/>
                                            </p:txEl>
                                          </p:spTgt>
                                        </p:tgtEl>
                                        <p:attrNameLst>
                                          <p:attrName>style.visibility</p:attrName>
                                        </p:attrNameLst>
                                      </p:cBhvr>
                                      <p:to>
                                        <p:strVal val="visible"/>
                                      </p:to>
                                    </p:set>
                                    <p:animEffect transition="in" filter="fade">
                                      <p:cBhvr>
                                        <p:cTn id="21" dur="500"/>
                                        <p:tgtEl>
                                          <p:spTgt spid="79">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21"/>
                                        </p:tgtEl>
                                      </p:cBhvr>
                                    </p:animEffect>
                                    <p:set>
                                      <p:cBhvr>
                                        <p:cTn id="29" dur="1" fill="hold">
                                          <p:stCondLst>
                                            <p:cond delay="499"/>
                                          </p:stCondLst>
                                        </p:cTn>
                                        <p:tgtEl>
                                          <p:spTgt spid="121"/>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500"/>
                                        <p:tgtEl>
                                          <p:spTgt spid="130"/>
                                        </p:tgtEl>
                                      </p:cBhvr>
                                    </p:animEffect>
                                  </p:childTnLst>
                                </p:cTn>
                              </p:par>
                              <p:par>
                                <p:cTn id="33" presetID="10" presetClass="entr" presetSubtype="0" fill="hold" nodeType="withEffect">
                                  <p:stCondLst>
                                    <p:cond delay="0"/>
                                  </p:stCondLst>
                                  <p:childTnLst>
                                    <p:set>
                                      <p:cBhvr>
                                        <p:cTn id="34" dur="1" fill="hold">
                                          <p:stCondLst>
                                            <p:cond delay="0"/>
                                          </p:stCondLst>
                                        </p:cTn>
                                        <p:tgtEl>
                                          <p:spTgt spid="79">
                                            <p:txEl>
                                              <p:pRg st="3" end="3"/>
                                            </p:txEl>
                                          </p:spTgt>
                                        </p:tgtEl>
                                        <p:attrNameLst>
                                          <p:attrName>style.visibility</p:attrName>
                                        </p:attrNameLst>
                                      </p:cBhvr>
                                      <p:to>
                                        <p:strVal val="visible"/>
                                      </p:to>
                                    </p:set>
                                    <p:animEffect transition="in" filter="fade">
                                      <p:cBhvr>
                                        <p:cTn id="35" dur="500"/>
                                        <p:tgtEl>
                                          <p:spTgt spid="7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9">
                                            <p:txEl>
                                              <p:pRg st="4" end="4"/>
                                            </p:txEl>
                                          </p:spTgt>
                                        </p:tgtEl>
                                        <p:attrNameLst>
                                          <p:attrName>style.visibility</p:attrName>
                                        </p:attrNameLst>
                                      </p:cBhvr>
                                      <p:to>
                                        <p:strVal val="visible"/>
                                      </p:to>
                                    </p:set>
                                    <p:animEffect transition="in" filter="fade">
                                      <p:cBhvr>
                                        <p:cTn id="40" dur="500"/>
                                        <p:tgtEl>
                                          <p:spTgt spid="79">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9">
                                            <p:txEl>
                                              <p:pRg st="5" end="5"/>
                                            </p:txEl>
                                          </p:spTgt>
                                        </p:tgtEl>
                                        <p:attrNameLst>
                                          <p:attrName>style.visibility</p:attrName>
                                        </p:attrNameLst>
                                      </p:cBhvr>
                                      <p:to>
                                        <p:strVal val="visible"/>
                                      </p:to>
                                    </p:set>
                                    <p:animEffect transition="in" filter="fade">
                                      <p:cBhvr>
                                        <p:cTn id="43" dur="500"/>
                                        <p:tgtEl>
                                          <p:spTgt spid="7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9">
                                            <p:txEl>
                                              <p:pRg st="6" end="6"/>
                                            </p:txEl>
                                          </p:spTgt>
                                        </p:tgtEl>
                                        <p:attrNameLst>
                                          <p:attrName>style.visibility</p:attrName>
                                        </p:attrNameLst>
                                      </p:cBhvr>
                                      <p:to>
                                        <p:strVal val="visible"/>
                                      </p:to>
                                    </p:set>
                                    <p:animEffect transition="in" filter="fade">
                                      <p:cBhvr>
                                        <p:cTn id="48"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199"/>
              </a:spcBef>
              <a:spcAft>
                <a:spcPts val="600"/>
              </a:spcAft>
              <a:buNone/>
            </a:pPr>
            <a:r>
              <a:rPr lang="en-US" sz="2000">
                <a:solidFill>
                  <a:srgbClr val="353535"/>
                </a:solidFill>
                <a:latin typeface="Segoe UI Light"/>
                <a:cs typeface="Segoe UI Semilight" panose="020B0402040204020203" pitchFamily="34" charset="0"/>
              </a:rPr>
              <a:t>Securely collocate multiple version</a:t>
            </a:r>
            <a:br>
              <a:rPr lang="en-US" sz="2000">
                <a:solidFill>
                  <a:srgbClr val="353535"/>
                </a:solidFill>
                <a:latin typeface="Segoe UI Light"/>
                <a:cs typeface="Segoe UI Semilight" panose="020B0402040204020203" pitchFamily="34" charset="0"/>
              </a:rPr>
            </a:br>
            <a:r>
              <a:rPr lang="en-US" sz="2000">
                <a:solidFill>
                  <a:srgbClr val="353535"/>
                </a:solidFill>
                <a:latin typeface="Segoe UI Light"/>
                <a:cs typeface="Segoe UI Semilight" panose="020B0402040204020203" pitchFamily="34" charset="0"/>
              </a:rPr>
              <a:t>of Java on same base image</a:t>
            </a:r>
          </a:p>
          <a:p>
            <a:pPr marL="0" indent="0" defTabSz="932563">
              <a:lnSpc>
                <a:spcPct val="100000"/>
              </a:lnSpc>
              <a:spcBef>
                <a:spcPts val="1199"/>
              </a:spcBef>
              <a:spcAft>
                <a:spcPts val="600"/>
              </a:spcAft>
              <a:buNone/>
            </a:pPr>
            <a:r>
              <a:rPr lang="en-US" sz="2000">
                <a:solidFill>
                  <a:srgbClr val="353535"/>
                </a:solidFill>
                <a:latin typeface="Segoe UI Light"/>
                <a:cs typeface="Segoe UI Semilight" panose="020B0402040204020203" pitchFamily="34" charset="0"/>
              </a:rPr>
              <a:t>Run each app or website with specific version of Java required for full functionality</a:t>
            </a:r>
          </a:p>
          <a:p>
            <a:pPr marL="0" indent="0" defTabSz="932563">
              <a:lnSpc>
                <a:spcPct val="100000"/>
              </a:lnSpc>
              <a:spcBef>
                <a:spcPts val="1199"/>
              </a:spcBef>
              <a:spcAft>
                <a:spcPts val="600"/>
              </a:spcAft>
              <a:buNone/>
            </a:pPr>
            <a:r>
              <a:rPr lang="en-US" sz="2000">
                <a:solidFill>
                  <a:srgbClr val="353535"/>
                </a:solidFill>
                <a:latin typeface="Segoe UI Light"/>
                <a:cs typeface="Segoe UI Semilight" panose="020B0402040204020203" pitchFamily="34" charset="0"/>
              </a:rPr>
              <a:t>Uses FSLogix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3430" y="5679219"/>
            <a:ext cx="3252237" cy="834459"/>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0078D7"/>
                  </a:solidFill>
                  <a:latin typeface="Segoe UI Semilight"/>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601166" y="2032208"/>
            <a:ext cx="4086730" cy="2930106"/>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2"/>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3"/>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42292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9890B47-8F7F-4EC7-9D5B-093AEF0B0098}"/>
              </a:ext>
            </a:extLst>
          </p:cNvPr>
          <p:cNvGraphicFramePr>
            <a:graphicFrameLocks noChangeAspect="1"/>
          </p:cNvGraphicFramePr>
          <p:nvPr>
            <p:custDataLst>
              <p:tags r:id="rId2"/>
            </p:custDataLst>
            <p:extLst>
              <p:ext uri="{D42A27DB-BD31-4B8C-83A1-F6EECF244321}">
                <p14:modId xmlns:p14="http://schemas.microsoft.com/office/powerpoint/2010/main" val="1593184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67"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99890B47-8F7F-4EC7-9D5B-093AEF0B009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EFD17E6-3BC2-4665-BE58-087C8F51217E}"/>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graphicFrame>
        <p:nvGraphicFramePr>
          <p:cNvPr id="2" name="Table 1">
            <a:extLst>
              <a:ext uri="{FF2B5EF4-FFF2-40B4-BE49-F238E27FC236}">
                <a16:creationId xmlns:a16="http://schemas.microsoft.com/office/drawing/2014/main" id="{74A4A044-6885-447F-A0DB-FBFB011EC983}"/>
              </a:ext>
            </a:extLst>
          </p:cNvPr>
          <p:cNvGraphicFramePr>
            <a:graphicFrameLocks noGrp="1"/>
          </p:cNvGraphicFramePr>
          <p:nvPr>
            <p:extLst>
              <p:ext uri="{D42A27DB-BD31-4B8C-83A1-F6EECF244321}">
                <p14:modId xmlns:p14="http://schemas.microsoft.com/office/powerpoint/2010/main" val="1705068389"/>
              </p:ext>
            </p:extLst>
          </p:nvPr>
        </p:nvGraphicFramePr>
        <p:xfrm>
          <a:off x="434826" y="1233530"/>
          <a:ext cx="11566822" cy="4984664"/>
        </p:xfrm>
        <a:graphic>
          <a:graphicData uri="http://schemas.openxmlformats.org/drawingml/2006/table">
            <a:tbl>
              <a:tblPr firstRow="1" bandRow="1">
                <a:effectLst/>
                <a:tableStyleId>{5C22544A-7EE6-4342-B048-85BDC9FD1C3A}</a:tableStyleId>
              </a:tblPr>
              <a:tblGrid>
                <a:gridCol w="1234317">
                  <a:extLst>
                    <a:ext uri="{9D8B030D-6E8A-4147-A177-3AD203B41FA5}">
                      <a16:colId xmlns:a16="http://schemas.microsoft.com/office/drawing/2014/main" val="2615914001"/>
                    </a:ext>
                  </a:extLst>
                </a:gridCol>
                <a:gridCol w="1223632">
                  <a:extLst>
                    <a:ext uri="{9D8B030D-6E8A-4147-A177-3AD203B41FA5}">
                      <a16:colId xmlns:a16="http://schemas.microsoft.com/office/drawing/2014/main" val="3892048605"/>
                    </a:ext>
                  </a:extLst>
                </a:gridCol>
                <a:gridCol w="1012097">
                  <a:extLst>
                    <a:ext uri="{9D8B030D-6E8A-4147-A177-3AD203B41FA5}">
                      <a16:colId xmlns:a16="http://schemas.microsoft.com/office/drawing/2014/main" val="3707289119"/>
                    </a:ext>
                  </a:extLst>
                </a:gridCol>
                <a:gridCol w="1012097">
                  <a:extLst>
                    <a:ext uri="{9D8B030D-6E8A-4147-A177-3AD203B41FA5}">
                      <a16:colId xmlns:a16="http://schemas.microsoft.com/office/drawing/2014/main" val="2843766876"/>
                    </a:ext>
                  </a:extLst>
                </a:gridCol>
                <a:gridCol w="1012097">
                  <a:extLst>
                    <a:ext uri="{9D8B030D-6E8A-4147-A177-3AD203B41FA5}">
                      <a16:colId xmlns:a16="http://schemas.microsoft.com/office/drawing/2014/main" val="3131112008"/>
                    </a:ext>
                  </a:extLst>
                </a:gridCol>
                <a:gridCol w="1012097">
                  <a:extLst>
                    <a:ext uri="{9D8B030D-6E8A-4147-A177-3AD203B41FA5}">
                      <a16:colId xmlns:a16="http://schemas.microsoft.com/office/drawing/2014/main" val="235612043"/>
                    </a:ext>
                  </a:extLst>
                </a:gridCol>
                <a:gridCol w="1012097">
                  <a:extLst>
                    <a:ext uri="{9D8B030D-6E8A-4147-A177-3AD203B41FA5}">
                      <a16:colId xmlns:a16="http://schemas.microsoft.com/office/drawing/2014/main" val="1270180351"/>
                    </a:ext>
                  </a:extLst>
                </a:gridCol>
                <a:gridCol w="1012097">
                  <a:extLst>
                    <a:ext uri="{9D8B030D-6E8A-4147-A177-3AD203B41FA5}">
                      <a16:colId xmlns:a16="http://schemas.microsoft.com/office/drawing/2014/main" val="164185502"/>
                    </a:ext>
                  </a:extLst>
                </a:gridCol>
                <a:gridCol w="1012097">
                  <a:extLst>
                    <a:ext uri="{9D8B030D-6E8A-4147-A177-3AD203B41FA5}">
                      <a16:colId xmlns:a16="http://schemas.microsoft.com/office/drawing/2014/main" val="326574533"/>
                    </a:ext>
                  </a:extLst>
                </a:gridCol>
                <a:gridCol w="1012097">
                  <a:extLst>
                    <a:ext uri="{9D8B030D-6E8A-4147-A177-3AD203B41FA5}">
                      <a16:colId xmlns:a16="http://schemas.microsoft.com/office/drawing/2014/main" val="2694982373"/>
                    </a:ext>
                  </a:extLst>
                </a:gridCol>
                <a:gridCol w="1012097">
                  <a:extLst>
                    <a:ext uri="{9D8B030D-6E8A-4147-A177-3AD203B41FA5}">
                      <a16:colId xmlns:a16="http://schemas.microsoft.com/office/drawing/2014/main" val="1474222749"/>
                    </a:ext>
                  </a:extLst>
                </a:gridCol>
              </a:tblGrid>
              <a:tr h="416758">
                <a:tc>
                  <a:txBody>
                    <a:bodyPr/>
                    <a:lstStyle/>
                    <a:p>
                      <a:endParaRPr lang="en-US" sz="800" dirty="0">
                        <a:solidFill>
                          <a:schemeClr val="tx1"/>
                        </a:solidFill>
                      </a:endParaRPr>
                    </a:p>
                  </a:txBody>
                  <a:tcPr marL="93260" marR="93260" marT="46630" marB="46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lnSpc>
                          <a:spcPct val="100000"/>
                        </a:lnSpc>
                      </a:pPr>
                      <a:r>
                        <a:rPr lang="en-US" sz="900" dirty="0">
                          <a:solidFill>
                            <a:schemeClr val="accent1"/>
                          </a:solidFill>
                        </a:rPr>
                        <a:t>Office 365 </a:t>
                      </a:r>
                      <a:r>
                        <a:rPr lang="en-US" sz="900" dirty="0" err="1">
                          <a:solidFill>
                            <a:schemeClr val="accent1"/>
                          </a:solidFill>
                        </a:rPr>
                        <a:t>ProPlus</a:t>
                      </a:r>
                      <a:br>
                        <a:rPr lang="en-US" sz="800" dirty="0">
                          <a:solidFill>
                            <a:schemeClr val="accent1"/>
                          </a:solidFill>
                        </a:rPr>
                      </a:br>
                      <a:r>
                        <a:rPr lang="en-US" sz="800" b="0" dirty="0">
                          <a:solidFill>
                            <a:schemeClr val="accent1"/>
                          </a:solidFill>
                        </a:rPr>
                        <a:t>always supported</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lnSpc>
                          <a:spcPct val="100000"/>
                        </a:lnSpc>
                      </a:pPr>
                      <a:r>
                        <a:rPr lang="en-US" sz="900" dirty="0">
                          <a:solidFill>
                            <a:schemeClr val="accent1"/>
                          </a:solidFill>
                        </a:rPr>
                        <a:t>Office 2019</a:t>
                      </a:r>
                      <a:br>
                        <a:rPr lang="en-US" sz="800" dirty="0">
                          <a:solidFill>
                            <a:schemeClr val="accent1"/>
                          </a:solidFill>
                        </a:rPr>
                      </a:br>
                      <a:r>
                        <a:rPr lang="en-US" sz="800" b="0" dirty="0">
                          <a:solidFill>
                            <a:schemeClr val="accent1"/>
                          </a:solidFill>
                        </a:rPr>
                        <a:t>Oct 2025</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lnSpc>
                          <a:spcPct val="100000"/>
                        </a:lnSpc>
                      </a:pPr>
                      <a:r>
                        <a:rPr lang="en-US" sz="900" dirty="0">
                          <a:solidFill>
                            <a:schemeClr val="accent1"/>
                          </a:solidFill>
                        </a:rPr>
                        <a:t>Office 2016</a:t>
                      </a:r>
                      <a:br>
                        <a:rPr lang="en-US" sz="900" dirty="0">
                          <a:solidFill>
                            <a:schemeClr val="accent1"/>
                          </a:solidFill>
                        </a:rPr>
                      </a:br>
                      <a:r>
                        <a:rPr lang="en-US" sz="800" b="0" dirty="0">
                          <a:solidFill>
                            <a:schemeClr val="accent1"/>
                          </a:solidFill>
                        </a:rPr>
                        <a:t>Oct 2025</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lnSpc>
                          <a:spcPct val="100000"/>
                        </a:lnSpc>
                      </a:pPr>
                      <a:r>
                        <a:rPr lang="en-US" sz="900" dirty="0">
                          <a:solidFill>
                            <a:schemeClr val="accent1"/>
                          </a:solidFill>
                        </a:rPr>
                        <a:t>Office 2013</a:t>
                      </a:r>
                      <a:br>
                        <a:rPr lang="en-US" sz="800" dirty="0">
                          <a:solidFill>
                            <a:schemeClr val="accent1"/>
                          </a:solidFill>
                        </a:rPr>
                      </a:br>
                      <a:r>
                        <a:rPr lang="en-US" sz="800" b="0" dirty="0">
                          <a:solidFill>
                            <a:schemeClr val="accent1"/>
                          </a:solidFill>
                        </a:rPr>
                        <a:t>April 2023</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lnSpc>
                          <a:spcPct val="100000"/>
                        </a:lnSpc>
                      </a:pPr>
                      <a:r>
                        <a:rPr lang="en-US" sz="900" dirty="0">
                          <a:solidFill>
                            <a:schemeClr val="accent1"/>
                          </a:solidFill>
                        </a:rPr>
                        <a:t>Office 2010</a:t>
                      </a:r>
                      <a:br>
                        <a:rPr lang="en-US" sz="800" dirty="0">
                          <a:solidFill>
                            <a:schemeClr val="accent1"/>
                          </a:solidFill>
                        </a:rPr>
                      </a:br>
                      <a:r>
                        <a:rPr lang="en-US" sz="800" b="0" dirty="0">
                          <a:solidFill>
                            <a:schemeClr val="accent1"/>
                          </a:solidFill>
                        </a:rPr>
                        <a:t>Oct 2020</a:t>
                      </a:r>
                    </a:p>
                  </a:txBody>
                  <a:tcPr marL="93260" marR="93260" marT="46630" marB="4663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45797172"/>
                  </a:ext>
                </a:extLst>
              </a:tr>
              <a:tr h="357995">
                <a:tc>
                  <a:txBody>
                    <a:bodyPr/>
                    <a:lstStyle/>
                    <a:p>
                      <a:pPr>
                        <a:lnSpc>
                          <a:spcPct val="90000"/>
                        </a:lnSpc>
                      </a:pPr>
                      <a:endParaRPr lang="en-US" sz="800" dirty="0">
                        <a:solidFill>
                          <a:schemeClr val="bg1"/>
                        </a:solidFill>
                      </a:endParaRP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049114776"/>
                  </a:ext>
                </a:extLst>
              </a:tr>
              <a:tr h="357995">
                <a:tc>
                  <a:txBody>
                    <a:bodyPr/>
                    <a:lstStyle/>
                    <a:p>
                      <a:pPr>
                        <a:lnSpc>
                          <a:spcPct val="90000"/>
                        </a:lnSpc>
                      </a:pPr>
                      <a:r>
                        <a:rPr lang="en-US" sz="900" b="1" dirty="0">
                          <a:solidFill>
                            <a:schemeClr val="bg1"/>
                          </a:solidFill>
                        </a:rPr>
                        <a:t>Win10 SAC</a:t>
                      </a:r>
                    </a:p>
                    <a:p>
                      <a:pPr>
                        <a:lnSpc>
                          <a:spcPct val="90000"/>
                        </a:lnSpc>
                      </a:pPr>
                      <a:r>
                        <a:rPr lang="en-US" sz="800" dirty="0">
                          <a:solidFill>
                            <a:schemeClr val="bg1"/>
                          </a:solidFill>
                        </a:rPr>
                        <a:t>always supported</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No end date</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No end date</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2025</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2025</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bg1"/>
                          </a:solidFill>
                          <a:latin typeface="+mn-lt"/>
                          <a:ea typeface="+mn-ea"/>
                          <a:cs typeface="+mn-cs"/>
                        </a:rPr>
                        <a:t>Oct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Apr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9584966"/>
                  </a:ext>
                </a:extLst>
              </a:tr>
              <a:tr h="357995">
                <a:tc>
                  <a:txBody>
                    <a:bodyPr/>
                    <a:lstStyle/>
                    <a:p>
                      <a:pPr>
                        <a:lnSpc>
                          <a:spcPct val="90000"/>
                        </a:lnSpc>
                      </a:pPr>
                      <a:r>
                        <a:rPr lang="en-US" sz="900" b="1">
                          <a:solidFill>
                            <a:schemeClr val="bg1"/>
                          </a:solidFill>
                        </a:rPr>
                        <a:t>Win8/8.1</a:t>
                      </a:r>
                      <a:br>
                        <a:rPr lang="en-US" sz="900">
                          <a:solidFill>
                            <a:schemeClr val="bg1"/>
                          </a:solidFill>
                        </a:rPr>
                      </a:br>
                      <a:r>
                        <a:rPr lang="en-US" sz="800">
                          <a:solidFill>
                            <a:schemeClr val="bg1"/>
                          </a:solidFill>
                        </a:rPr>
                        <a:t>Jan 2023</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L="45720" marR="45720"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846319"/>
                  </a:ext>
                </a:extLst>
              </a:tr>
              <a:tr h="357995">
                <a:tc>
                  <a:txBody>
                    <a:bodyPr/>
                    <a:lstStyle/>
                    <a:p>
                      <a:pPr>
                        <a:lnSpc>
                          <a:spcPct val="90000"/>
                        </a:lnSpc>
                      </a:pPr>
                      <a:r>
                        <a:rPr lang="en-US" sz="900" b="1">
                          <a:solidFill>
                            <a:schemeClr val="bg1"/>
                          </a:solidFill>
                        </a:rPr>
                        <a:t>Win7 w/ ESU</a:t>
                      </a:r>
                    </a:p>
                    <a:p>
                      <a:pPr>
                        <a:lnSpc>
                          <a:spcPct val="90000"/>
                        </a:lnSpc>
                      </a:pPr>
                      <a:r>
                        <a:rPr lang="en-US" sz="800">
                          <a:solidFill>
                            <a:schemeClr val="bg1"/>
                          </a:solidFill>
                        </a:rPr>
                        <a:t>Jan 2023</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bg1"/>
                          </a:solidFill>
                          <a:latin typeface="+mn-lt"/>
                          <a:ea typeface="+mn-ea"/>
                          <a:cs typeface="+mn-cs"/>
                        </a:rPr>
                        <a:t>n/a</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900" b="1" kern="1200" noProof="0">
                        <a:solidFill>
                          <a:schemeClr val="bg1">
                            <a:lumMod val="50000"/>
                          </a:schemeClr>
                        </a:solidFill>
                        <a:latin typeface="+mn-lt"/>
                        <a:ea typeface="+mn-ea"/>
                        <a:cs typeface="+mn-cs"/>
                      </a:endParaRPr>
                    </a:p>
                  </a:txBody>
                  <a:tcPr marL="45720" marR="45720"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bg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2549988"/>
                  </a:ext>
                </a:extLst>
              </a:tr>
              <a:tr h="178998">
                <a:tc>
                  <a:txBody>
                    <a:bodyPr/>
                    <a:lstStyle/>
                    <a:p>
                      <a:pPr>
                        <a:lnSpc>
                          <a:spcPct val="90000"/>
                        </a:lnSpc>
                      </a:pPr>
                      <a:endParaRPr lang="en-US" sz="1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61836026"/>
                  </a:ext>
                </a:extLst>
              </a:tr>
              <a:tr h="450962">
                <a:tc>
                  <a:txBody>
                    <a:bodyPr/>
                    <a:lstStyle/>
                    <a:p>
                      <a:pPr>
                        <a:lnSpc>
                          <a:spcPct val="90000"/>
                        </a:lnSpc>
                      </a:pPr>
                      <a:r>
                        <a:rPr lang="en-US" sz="900" b="1" dirty="0">
                          <a:solidFill>
                            <a:schemeClr val="bg1"/>
                          </a:solidFill>
                        </a:rPr>
                        <a:t>Windows Virtual Desktop</a:t>
                      </a:r>
                      <a:br>
                        <a:rPr lang="en-US" sz="800" dirty="0">
                          <a:solidFill>
                            <a:schemeClr val="bg1"/>
                          </a:solidFill>
                        </a:rPr>
                      </a:br>
                      <a:r>
                        <a:rPr lang="en-US" sz="800" dirty="0">
                          <a:solidFill>
                            <a:schemeClr val="bg1"/>
                          </a:solidFill>
                        </a:rPr>
                        <a:t>Oct 2028</a:t>
                      </a:r>
                    </a:p>
                  </a:txBody>
                  <a:tcPr marL="93260" marR="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2028</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2028</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997367566"/>
                  </a:ext>
                </a:extLst>
              </a:tr>
              <a:tr h="178998">
                <a:tc>
                  <a:txBody>
                    <a:bodyPr/>
                    <a:lstStyle/>
                    <a:p>
                      <a:pPr>
                        <a:lnSpc>
                          <a:spcPct val="90000"/>
                        </a:lnSpc>
                      </a:pPr>
                      <a:endParaRPr lang="en-US" sz="1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904002"/>
                  </a:ext>
                </a:extLst>
              </a:tr>
              <a:tr h="357995">
                <a:tc>
                  <a:txBody>
                    <a:bodyPr/>
                    <a:lstStyle/>
                    <a:p>
                      <a:pPr>
                        <a:lnSpc>
                          <a:spcPct val="90000"/>
                        </a:lnSpc>
                      </a:pPr>
                      <a:r>
                        <a:rPr lang="en-US" sz="900" b="1" dirty="0">
                          <a:solidFill>
                            <a:schemeClr val="bg1"/>
                          </a:solidFill>
                        </a:rPr>
                        <a:t>WS 2019</a:t>
                      </a:r>
                      <a:br>
                        <a:rPr lang="en-US" sz="800" dirty="0">
                          <a:solidFill>
                            <a:schemeClr val="bg1"/>
                          </a:solidFill>
                        </a:rPr>
                      </a:br>
                      <a:r>
                        <a:rPr lang="en-US" sz="800" dirty="0">
                          <a:solidFill>
                            <a:schemeClr val="bg1"/>
                          </a:solidFill>
                        </a:rPr>
                        <a:t>Oct 2028</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a:solidFill>
                            <a:schemeClr val="bg1"/>
                          </a:solidFill>
                          <a:latin typeface="+mn-lt"/>
                          <a:ea typeface="+mn-ea"/>
                          <a:cs typeface="+mn-cs"/>
                        </a:rPr>
                        <a:t>n/a</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2209409029"/>
                  </a:ext>
                </a:extLst>
              </a:tr>
              <a:tr h="357995">
                <a:tc>
                  <a:txBody>
                    <a:bodyPr/>
                    <a:lstStyle/>
                    <a:p>
                      <a:pPr>
                        <a:lnSpc>
                          <a:spcPct val="90000"/>
                        </a:lnSpc>
                      </a:pPr>
                      <a:r>
                        <a:rPr lang="en-US" sz="900" b="1" dirty="0">
                          <a:solidFill>
                            <a:schemeClr val="bg1"/>
                          </a:solidFill>
                        </a:rPr>
                        <a:t>WS 2016</a:t>
                      </a:r>
                      <a:br>
                        <a:rPr lang="en-US" sz="800" dirty="0">
                          <a:solidFill>
                            <a:schemeClr val="bg1"/>
                          </a:solidFill>
                        </a:rPr>
                      </a:br>
                      <a:r>
                        <a:rPr lang="en-US" sz="800" dirty="0">
                          <a:solidFill>
                            <a:schemeClr val="bg1"/>
                          </a:solidFill>
                        </a:rPr>
                        <a:t>Jan 2027</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bg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bg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bg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Apr 2023 </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8528345"/>
                  </a:ext>
                </a:extLst>
              </a:tr>
              <a:tr h="357995">
                <a:tc>
                  <a:txBody>
                    <a:bodyPr/>
                    <a:lstStyle/>
                    <a:p>
                      <a:pPr>
                        <a:lnSpc>
                          <a:spcPct val="90000"/>
                        </a:lnSpc>
                      </a:pPr>
                      <a:r>
                        <a:rPr lang="en-US" sz="900" b="1">
                          <a:solidFill>
                            <a:schemeClr val="bg1"/>
                          </a:solidFill>
                        </a:rPr>
                        <a:t>WS 2012 R2</a:t>
                      </a:r>
                      <a:br>
                        <a:rPr lang="en-US" sz="800">
                          <a:solidFill>
                            <a:schemeClr val="bg1"/>
                          </a:solidFill>
                        </a:rPr>
                      </a:br>
                      <a:r>
                        <a:rPr lang="en-US" sz="800">
                          <a:solidFill>
                            <a:schemeClr val="bg1"/>
                          </a:solidFill>
                        </a:rPr>
                        <a:t>Oct 2023</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bg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Apr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8357330"/>
                  </a:ext>
                </a:extLst>
              </a:tr>
              <a:tr h="178998">
                <a:tc>
                  <a:txBody>
                    <a:bodyPr/>
                    <a:lstStyle/>
                    <a:p>
                      <a:pPr>
                        <a:lnSpc>
                          <a:spcPct val="90000"/>
                        </a:lnSpc>
                      </a:pPr>
                      <a:endParaRPr lang="en-US" sz="1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0894056"/>
                  </a:ext>
                </a:extLst>
              </a:tr>
              <a:tr h="357995">
                <a:tc>
                  <a:txBody>
                    <a:bodyPr/>
                    <a:lstStyle/>
                    <a:p>
                      <a:pPr>
                        <a:lnSpc>
                          <a:spcPct val="90000"/>
                        </a:lnSpc>
                      </a:pPr>
                      <a:r>
                        <a:rPr lang="en-US" sz="900" b="1" dirty="0">
                          <a:solidFill>
                            <a:schemeClr val="bg1"/>
                          </a:solidFill>
                        </a:rPr>
                        <a:t>Win10 LTSC 2018</a:t>
                      </a:r>
                      <a:br>
                        <a:rPr lang="en-US" sz="800" dirty="0">
                          <a:solidFill>
                            <a:schemeClr val="bg1"/>
                          </a:solidFill>
                        </a:rPr>
                      </a:br>
                      <a:r>
                        <a:rPr lang="en-US" sz="800" dirty="0">
                          <a:solidFill>
                            <a:schemeClr val="bg1"/>
                          </a:solidFill>
                        </a:rPr>
                        <a:t>Oct 2028</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a:solidFill>
                            <a:schemeClr val="bg1"/>
                          </a:solidFill>
                          <a:latin typeface="+mn-lt"/>
                          <a:ea typeface="+mn-ea"/>
                          <a:cs typeface="+mn-cs"/>
                        </a:rPr>
                        <a:t>n/a</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a:solidFill>
                            <a:schemeClr val="bg1"/>
                          </a:solidFill>
                          <a:latin typeface="+mn-lt"/>
                          <a:ea typeface="+mn-ea"/>
                          <a:cs typeface="+mn-cs"/>
                        </a:rPr>
                        <a:t>n/a</a:t>
                      </a:r>
                      <a:endParaRPr lang="en-US" sz="900" b="1" kern="120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3108294335"/>
                  </a:ext>
                </a:extLst>
              </a:tr>
              <a:tr h="357995">
                <a:tc>
                  <a:txBody>
                    <a:bodyPr/>
                    <a:lstStyle/>
                    <a:p>
                      <a:pPr>
                        <a:lnSpc>
                          <a:spcPct val="90000"/>
                        </a:lnSpc>
                      </a:pPr>
                      <a:r>
                        <a:rPr lang="en-US" sz="900" b="1">
                          <a:solidFill>
                            <a:schemeClr val="bg1"/>
                          </a:solidFill>
                        </a:rPr>
                        <a:t>Win10 LTSB 2016</a:t>
                      </a:r>
                      <a:br>
                        <a:rPr lang="en-US" sz="800">
                          <a:solidFill>
                            <a:schemeClr val="bg1"/>
                          </a:solidFill>
                        </a:rPr>
                      </a:br>
                      <a:r>
                        <a:rPr lang="en-US" sz="800">
                          <a:solidFill>
                            <a:schemeClr val="bg1"/>
                          </a:solidFill>
                        </a:rPr>
                        <a:t>Oct 2026</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bg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Apr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951649"/>
                  </a:ext>
                </a:extLst>
              </a:tr>
              <a:tr h="357995">
                <a:tc>
                  <a:txBody>
                    <a:bodyPr/>
                    <a:lstStyle/>
                    <a:p>
                      <a:pPr>
                        <a:lnSpc>
                          <a:spcPct val="90000"/>
                        </a:lnSpc>
                      </a:pPr>
                      <a:r>
                        <a:rPr lang="en-US" sz="900" b="1">
                          <a:solidFill>
                            <a:schemeClr val="bg1"/>
                          </a:solidFill>
                        </a:rPr>
                        <a:t>Win10 LTSB 2015</a:t>
                      </a:r>
                      <a:br>
                        <a:rPr lang="en-US" sz="800">
                          <a:solidFill>
                            <a:schemeClr val="bg1"/>
                          </a:solidFill>
                        </a:rPr>
                      </a:br>
                      <a:r>
                        <a:rPr lang="en-US" sz="800">
                          <a:solidFill>
                            <a:schemeClr val="bg1"/>
                          </a:solidFill>
                        </a:rPr>
                        <a:t>Oct 2025</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bg1"/>
                          </a:solidFill>
                          <a:latin typeface="+mn-lt"/>
                          <a:ea typeface="+mn-ea"/>
                          <a:cs typeface="+mn-cs"/>
                        </a:rPr>
                        <a:t>n/a</a:t>
                      </a:r>
                      <a:endParaRPr lang="en-US" sz="900" b="1" kern="1200" dirty="0">
                        <a:solidFill>
                          <a:schemeClr val="bg1"/>
                        </a:solidFill>
                        <a:latin typeface="+mn-lt"/>
                        <a:ea typeface="+mn-ea"/>
                        <a:cs typeface="+mn-cs"/>
                      </a:endParaRP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bg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Apr 2023</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7055639"/>
                  </a:ext>
                </a:extLst>
              </a:tr>
            </a:tbl>
          </a:graphicData>
        </a:graphic>
      </p:graphicFrame>
      <p:sp>
        <p:nvSpPr>
          <p:cNvPr id="12" name="Rectangle 11">
            <a:extLst>
              <a:ext uri="{FF2B5EF4-FFF2-40B4-BE49-F238E27FC236}">
                <a16:creationId xmlns:a16="http://schemas.microsoft.com/office/drawing/2014/main" id="{A782B483-280F-46D2-8E5E-7178F8ADA4AF}"/>
              </a:ext>
            </a:extLst>
          </p:cNvPr>
          <p:cNvSpPr/>
          <p:nvPr/>
        </p:nvSpPr>
        <p:spPr>
          <a:xfrm>
            <a:off x="9152475" y="6438263"/>
            <a:ext cx="173096" cy="157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8640" rtlCol="0" anchor="ctr"/>
          <a:lstStyle/>
          <a:p>
            <a:pPr lvl="0" defTabSz="932597">
              <a:defRPr/>
            </a:pPr>
            <a:r>
              <a:rPr lang="en-US" sz="1200" dirty="0">
                <a:solidFill>
                  <a:schemeClr val="tx1"/>
                </a:solidFill>
              </a:rPr>
              <a:t>Updates announced on September 6</a:t>
            </a:r>
            <a:r>
              <a:rPr lang="en-US" sz="1200" baseline="30000" dirty="0">
                <a:solidFill>
                  <a:schemeClr val="tx1"/>
                </a:solidFill>
              </a:rPr>
              <a:t>th</a:t>
            </a:r>
            <a:endParaRPr lang="en-US" sz="1200" dirty="0">
              <a:solidFill>
                <a:schemeClr val="tx1"/>
              </a:solidFill>
            </a:endParaRPr>
          </a:p>
        </p:txBody>
      </p:sp>
      <p:sp>
        <p:nvSpPr>
          <p:cNvPr id="6" name="Title 5">
            <a:extLst>
              <a:ext uri="{FF2B5EF4-FFF2-40B4-BE49-F238E27FC236}">
                <a16:creationId xmlns:a16="http://schemas.microsoft.com/office/drawing/2014/main" id="{9094CAD8-4BED-426A-839C-8889C4B2AE68}"/>
              </a:ext>
            </a:extLst>
          </p:cNvPr>
          <p:cNvSpPr>
            <a:spLocks noGrp="1"/>
          </p:cNvSpPr>
          <p:nvPr>
            <p:ph type="title"/>
          </p:nvPr>
        </p:nvSpPr>
        <p:spPr/>
        <p:txBody>
          <a:bodyPr/>
          <a:lstStyle/>
          <a:p>
            <a:r>
              <a:rPr lang="en-US" dirty="0"/>
              <a:t>Office support dates</a:t>
            </a:r>
          </a:p>
        </p:txBody>
      </p:sp>
      <p:sp>
        <p:nvSpPr>
          <p:cNvPr id="10" name="Rectangle 9">
            <a:extLst>
              <a:ext uri="{FF2B5EF4-FFF2-40B4-BE49-F238E27FC236}">
                <a16:creationId xmlns:a16="http://schemas.microsoft.com/office/drawing/2014/main" id="{F7D428BB-ED97-4D96-B486-24545283EA24}"/>
              </a:ext>
            </a:extLst>
          </p:cNvPr>
          <p:cNvSpPr/>
          <p:nvPr/>
        </p:nvSpPr>
        <p:spPr>
          <a:xfrm>
            <a:off x="345737" y="6327972"/>
            <a:ext cx="559769" cy="307777"/>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a:noFill/>
                </a:ln>
                <a:solidFill>
                  <a:srgbClr val="282828"/>
                </a:solidFill>
                <a:effectLst/>
                <a:uLnTx/>
                <a:uFillTx/>
                <a:latin typeface="Segoe UI"/>
                <a:ea typeface="+mn-ea"/>
                <a:cs typeface="+mn-cs"/>
              </a:rPr>
              <a:t>Blog </a:t>
            </a:r>
            <a:endParaRPr kumimoji="0" lang="en-US" sz="14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4" name="PageRight_E761" title="Icon of a chevron bracket in a circle pointed right">
            <a:extLst>
              <a:ext uri="{FF2B5EF4-FFF2-40B4-BE49-F238E27FC236}">
                <a16:creationId xmlns:a16="http://schemas.microsoft.com/office/drawing/2014/main" id="{49375E85-EC03-4E6A-9502-31438024F5E1}"/>
              </a:ext>
            </a:extLst>
          </p:cNvPr>
          <p:cNvSpPr>
            <a:spLocks noChangeAspect="1" noEditPoints="1"/>
          </p:cNvSpPr>
          <p:nvPr/>
        </p:nvSpPr>
        <p:spPr bwMode="auto">
          <a:xfrm>
            <a:off x="849887" y="6416416"/>
            <a:ext cx="178751" cy="17888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Rectangle 10">
            <a:hlinkClick r:id="rId8"/>
            <a:extLst>
              <a:ext uri="{FF2B5EF4-FFF2-40B4-BE49-F238E27FC236}">
                <a16:creationId xmlns:a16="http://schemas.microsoft.com/office/drawing/2014/main" id="{B268A3FA-C18F-426C-B5E5-22FB1B343D90}"/>
              </a:ext>
            </a:extLst>
          </p:cNvPr>
          <p:cNvSpPr/>
          <p:nvPr/>
        </p:nvSpPr>
        <p:spPr bwMode="auto">
          <a:xfrm>
            <a:off x="414127" y="6358319"/>
            <a:ext cx="664579" cy="2855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34540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935ACCD9-B17D-45D2-9095-DFDA5BF54CE5}"/>
              </a:ext>
            </a:extLst>
          </p:cNvPr>
          <p:cNvGraphicFramePr>
            <a:graphicFrameLocks noChangeAspect="1"/>
          </p:cNvGraphicFramePr>
          <p:nvPr>
            <p:custDataLst>
              <p:tags r:id="rId2"/>
            </p:custDataLst>
            <p:extLst>
              <p:ext uri="{D42A27DB-BD31-4B8C-83A1-F6EECF244321}">
                <p14:modId xmlns:p14="http://schemas.microsoft.com/office/powerpoint/2010/main" val="2900279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3" name="think-cell Slide" r:id="rId6" imgW="425" imgH="424" progId="TCLayout.ActiveDocument.1">
                  <p:embed/>
                </p:oleObj>
              </mc:Choice>
              <mc:Fallback>
                <p:oleObj name="think-cell Slide" r:id="rId6" imgW="425" imgH="424" progId="TCLayout.ActiveDocument.1">
                  <p:embed/>
                  <p:pic>
                    <p:nvPicPr>
                      <p:cNvPr id="37" name="Object 36" hidden="1">
                        <a:extLst>
                          <a:ext uri="{FF2B5EF4-FFF2-40B4-BE49-F238E27FC236}">
                            <a16:creationId xmlns:a16="http://schemas.microsoft.com/office/drawing/2014/main" id="{935ACCD9-B17D-45D2-9095-DFDA5BF54CE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A02D6CD8-2632-46DC-96AD-28F108B87A3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Virtualization scenarios </a:t>
            </a:r>
          </a:p>
        </p:txBody>
      </p:sp>
      <p:grpSp>
        <p:nvGrpSpPr>
          <p:cNvPr id="45" name="Group 44">
            <a:extLst>
              <a:ext uri="{FF2B5EF4-FFF2-40B4-BE49-F238E27FC236}">
                <a16:creationId xmlns:a16="http://schemas.microsoft.com/office/drawing/2014/main" id="{1280153B-FA7F-4531-9821-B9AC01704FCD}"/>
              </a:ext>
            </a:extLst>
          </p:cNvPr>
          <p:cNvGrpSpPr/>
          <p:nvPr/>
        </p:nvGrpSpPr>
        <p:grpSpPr>
          <a:xfrm>
            <a:off x="589378" y="1377188"/>
            <a:ext cx="2392582" cy="2392576"/>
            <a:chOff x="528418" y="1377188"/>
            <a:chExt cx="2392582" cy="2392576"/>
          </a:xfrm>
        </p:grpSpPr>
        <p:pic>
          <p:nvPicPr>
            <p:cNvPr id="38" name="Picture 37">
              <a:extLst>
                <a:ext uri="{FF2B5EF4-FFF2-40B4-BE49-F238E27FC236}">
                  <a16:creationId xmlns:a16="http://schemas.microsoft.com/office/drawing/2014/main" id="{42ACA26F-54EC-4D3B-863F-7CAC418FC3EE}"/>
                </a:ext>
              </a:extLst>
            </p:cNvPr>
            <p:cNvPicPr>
              <a:picLocks noChangeAspect="1"/>
            </p:cNvPicPr>
            <p:nvPr/>
          </p:nvPicPr>
          <p:blipFill rotWithShape="1">
            <a:blip r:embed="rId8">
              <a:extLst>
                <a:ext uri="{28A0092B-C50C-407E-A947-70E740481C1C}">
                  <a14:useLocalDpi xmlns:a14="http://schemas.microsoft.com/office/drawing/2010/main" val="0"/>
                </a:ext>
              </a:extLst>
            </a:blip>
            <a:srcRect l="5633" t="4624" r="4555" b="5564"/>
            <a:stretch/>
          </p:blipFill>
          <p:spPr>
            <a:xfrm>
              <a:off x="806933" y="1683720"/>
              <a:ext cx="1779513" cy="1779512"/>
            </a:xfrm>
            <a:custGeom>
              <a:avLst/>
              <a:gdLst>
                <a:gd name="connsiteX0" fmla="*/ 889757 w 1779513"/>
                <a:gd name="connsiteY0" fmla="*/ 0 h 1779512"/>
                <a:gd name="connsiteX1" fmla="*/ 1779513 w 1779513"/>
                <a:gd name="connsiteY1" fmla="*/ 889756 h 1779512"/>
                <a:gd name="connsiteX2" fmla="*/ 889757 w 1779513"/>
                <a:gd name="connsiteY2" fmla="*/ 1779512 h 1779512"/>
                <a:gd name="connsiteX3" fmla="*/ 0 w 1779513"/>
                <a:gd name="connsiteY3" fmla="*/ 889756 h 1779512"/>
                <a:gd name="connsiteX4" fmla="*/ 889757 w 1779513"/>
                <a:gd name="connsiteY4" fmla="*/ 0 h 1779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3" h="1779512">
                  <a:moveTo>
                    <a:pt x="889757" y="0"/>
                  </a:moveTo>
                  <a:cubicBezTo>
                    <a:pt x="1381155" y="0"/>
                    <a:pt x="1779513" y="398358"/>
                    <a:pt x="1779513" y="889756"/>
                  </a:cubicBezTo>
                  <a:cubicBezTo>
                    <a:pt x="1779513" y="1381154"/>
                    <a:pt x="1381155" y="1779512"/>
                    <a:pt x="889757" y="1779512"/>
                  </a:cubicBezTo>
                  <a:cubicBezTo>
                    <a:pt x="398358" y="1779512"/>
                    <a:pt x="0" y="1381154"/>
                    <a:pt x="0" y="889756"/>
                  </a:cubicBezTo>
                  <a:cubicBezTo>
                    <a:pt x="0" y="398358"/>
                    <a:pt x="398358" y="0"/>
                    <a:pt x="889757" y="0"/>
                  </a:cubicBezTo>
                  <a:close/>
                </a:path>
              </a:pathLst>
            </a:custGeom>
          </p:spPr>
        </p:pic>
        <p:sp>
          <p:nvSpPr>
            <p:cNvPr id="25" name="Arc 24">
              <a:extLst>
                <a:ext uri="{FF2B5EF4-FFF2-40B4-BE49-F238E27FC236}">
                  <a16:creationId xmlns:a16="http://schemas.microsoft.com/office/drawing/2014/main" id="{C25955E0-4DD0-48BC-9714-9674D5C6C457}"/>
                </a:ext>
              </a:extLst>
            </p:cNvPr>
            <p:cNvSpPr/>
            <p:nvPr/>
          </p:nvSpPr>
          <p:spPr bwMode="auto">
            <a:xfrm>
              <a:off x="52841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26" name="Arc 25">
              <a:extLst>
                <a:ext uri="{FF2B5EF4-FFF2-40B4-BE49-F238E27FC236}">
                  <a16:creationId xmlns:a16="http://schemas.microsoft.com/office/drawing/2014/main" id="{3C829ACE-5952-428F-AADD-5BBC84DB7022}"/>
                </a:ext>
              </a:extLst>
            </p:cNvPr>
            <p:cNvSpPr/>
            <p:nvPr/>
          </p:nvSpPr>
          <p:spPr bwMode="auto">
            <a:xfrm>
              <a:off x="671692" y="1520461"/>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30AB3211-A9F6-4D03-93B3-DE8A75AA906F}"/>
              </a:ext>
            </a:extLst>
          </p:cNvPr>
          <p:cNvGrpSpPr/>
          <p:nvPr/>
        </p:nvGrpSpPr>
        <p:grpSpPr>
          <a:xfrm>
            <a:off x="556358" y="3962001"/>
            <a:ext cx="2458622" cy="2334602"/>
            <a:chOff x="556358" y="3962001"/>
            <a:chExt cx="2458622" cy="2334602"/>
          </a:xfrm>
        </p:grpSpPr>
        <p:sp>
          <p:nvSpPr>
            <p:cNvPr id="49" name="Rectangle 48">
              <a:extLst>
                <a:ext uri="{FF2B5EF4-FFF2-40B4-BE49-F238E27FC236}">
                  <a16:creationId xmlns:a16="http://schemas.microsoft.com/office/drawing/2014/main" id="{06DE3A2F-0E94-46B5-A0F3-10CB6FF23CFC}"/>
                </a:ext>
              </a:extLst>
            </p:cNvPr>
            <p:cNvSpPr/>
            <p:nvPr/>
          </p:nvSpPr>
          <p:spPr bwMode="auto">
            <a:xfrm>
              <a:off x="923932" y="3962001"/>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Security </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and regulation</a:t>
              </a:r>
            </a:p>
          </p:txBody>
        </p:sp>
        <p:sp>
          <p:nvSpPr>
            <p:cNvPr id="50" name="Rectangle 49">
              <a:extLst>
                <a:ext uri="{FF2B5EF4-FFF2-40B4-BE49-F238E27FC236}">
                  <a16:creationId xmlns:a16="http://schemas.microsoft.com/office/drawing/2014/main" id="{39DB39E6-A1B8-4F2A-A765-9F88D511BCED}"/>
                </a:ext>
              </a:extLst>
            </p:cNvPr>
            <p:cNvSpPr/>
            <p:nvPr/>
          </p:nvSpPr>
          <p:spPr bwMode="auto">
            <a:xfrm>
              <a:off x="556358" y="4746170"/>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Financial Services</a:t>
              </a:r>
            </a:p>
            <a:p>
              <a:pPr algn="ctr" defTabSz="932060">
                <a:spcBef>
                  <a:spcPts val="1198"/>
                </a:spcBef>
                <a:defRPr/>
              </a:pPr>
              <a:r>
                <a:rPr lang="en-US" sz="1600" dirty="0">
                  <a:cs typeface="Segoe UI Semilight" panose="020B0402040204020203" pitchFamily="34" charset="0"/>
                </a:rPr>
                <a:t>Healthcare</a:t>
              </a:r>
            </a:p>
            <a:p>
              <a:pPr algn="ctr" defTabSz="932060">
                <a:spcBef>
                  <a:spcPts val="1198"/>
                </a:spcBef>
                <a:defRPr/>
              </a:pPr>
              <a:r>
                <a:rPr lang="en-US" sz="1600" dirty="0">
                  <a:cs typeface="Segoe UI Semilight" panose="020B0402040204020203" pitchFamily="34" charset="0"/>
                </a:rPr>
                <a:t>Government</a:t>
              </a:r>
            </a:p>
          </p:txBody>
        </p:sp>
      </p:grpSp>
      <p:grpSp>
        <p:nvGrpSpPr>
          <p:cNvPr id="46" name="Group 45">
            <a:extLst>
              <a:ext uri="{FF2B5EF4-FFF2-40B4-BE49-F238E27FC236}">
                <a16:creationId xmlns:a16="http://schemas.microsoft.com/office/drawing/2014/main" id="{D177ADB9-B834-4BBB-AD8F-45D6F393C8C0}"/>
              </a:ext>
            </a:extLst>
          </p:cNvPr>
          <p:cNvGrpSpPr/>
          <p:nvPr/>
        </p:nvGrpSpPr>
        <p:grpSpPr>
          <a:xfrm>
            <a:off x="3605840" y="1377188"/>
            <a:ext cx="2392582" cy="2392576"/>
            <a:chOff x="3554193" y="1377188"/>
            <a:chExt cx="2392582" cy="2392576"/>
          </a:xfrm>
        </p:grpSpPr>
        <p:pic>
          <p:nvPicPr>
            <p:cNvPr id="40" name="Picture 39">
              <a:extLst>
                <a:ext uri="{FF2B5EF4-FFF2-40B4-BE49-F238E27FC236}">
                  <a16:creationId xmlns:a16="http://schemas.microsoft.com/office/drawing/2014/main" id="{F75ED583-90B3-4D1E-870D-F3B4C60F1C8B}"/>
                </a:ext>
              </a:extLst>
            </p:cNvPr>
            <p:cNvPicPr>
              <a:picLocks noChangeAspect="1"/>
            </p:cNvPicPr>
            <p:nvPr/>
          </p:nvPicPr>
          <p:blipFill rotWithShape="1">
            <a:blip r:embed="rId9">
              <a:extLst>
                <a:ext uri="{28A0092B-C50C-407E-A947-70E740481C1C}">
                  <a14:useLocalDpi xmlns:a14="http://schemas.microsoft.com/office/drawing/2010/main" val="0"/>
                </a:ext>
              </a:extLst>
            </a:blip>
            <a:srcRect l="3252" t="1395" r="4199" b="6144"/>
            <a:stretch/>
          </p:blipFill>
          <p:spPr>
            <a:xfrm>
              <a:off x="382995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7" name="Arc 26">
              <a:extLst>
                <a:ext uri="{FF2B5EF4-FFF2-40B4-BE49-F238E27FC236}">
                  <a16:creationId xmlns:a16="http://schemas.microsoft.com/office/drawing/2014/main" id="{2D81C4A1-4E32-4DA0-9D91-9E53D66B4D74}"/>
                </a:ext>
              </a:extLst>
            </p:cNvPr>
            <p:cNvSpPr/>
            <p:nvPr/>
          </p:nvSpPr>
          <p:spPr bwMode="auto">
            <a:xfrm>
              <a:off x="355419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28" name="Arc 27">
              <a:extLst>
                <a:ext uri="{FF2B5EF4-FFF2-40B4-BE49-F238E27FC236}">
                  <a16:creationId xmlns:a16="http://schemas.microsoft.com/office/drawing/2014/main" id="{9CC03CA3-C388-4A82-9A49-F47EE1A8936E}"/>
                </a:ext>
              </a:extLst>
            </p:cNvPr>
            <p:cNvSpPr/>
            <p:nvPr/>
          </p:nvSpPr>
          <p:spPr bwMode="auto">
            <a:xfrm>
              <a:off x="369746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2BF4371-47EB-4860-9405-89D8918A73EC}"/>
              </a:ext>
            </a:extLst>
          </p:cNvPr>
          <p:cNvGrpSpPr/>
          <p:nvPr/>
        </p:nvGrpSpPr>
        <p:grpSpPr>
          <a:xfrm>
            <a:off x="3572820" y="3962000"/>
            <a:ext cx="2458622" cy="2334602"/>
            <a:chOff x="3572820" y="3962000"/>
            <a:chExt cx="2458622" cy="2334602"/>
          </a:xfrm>
        </p:grpSpPr>
        <p:sp>
          <p:nvSpPr>
            <p:cNvPr id="51" name="Rectangle 50">
              <a:extLst>
                <a:ext uri="{FF2B5EF4-FFF2-40B4-BE49-F238E27FC236}">
                  <a16:creationId xmlns:a16="http://schemas.microsoft.com/office/drawing/2014/main" id="{1E034119-459D-4A04-B3D0-57C38345821D}"/>
                </a:ext>
              </a:extLst>
            </p:cNvPr>
            <p:cNvSpPr/>
            <p:nvPr/>
          </p:nvSpPr>
          <p:spPr bwMode="auto">
            <a:xfrm>
              <a:off x="3940394" y="3962000"/>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Elastic</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workforce</a:t>
              </a:r>
            </a:p>
          </p:txBody>
        </p:sp>
        <p:sp>
          <p:nvSpPr>
            <p:cNvPr id="52" name="Rectangle 51">
              <a:extLst>
                <a:ext uri="{FF2B5EF4-FFF2-40B4-BE49-F238E27FC236}">
                  <a16:creationId xmlns:a16="http://schemas.microsoft.com/office/drawing/2014/main" id="{CB788684-1F38-4558-90FA-D4EA92EB320B}"/>
                </a:ext>
              </a:extLst>
            </p:cNvPr>
            <p:cNvSpPr/>
            <p:nvPr/>
          </p:nvSpPr>
          <p:spPr bwMode="auto">
            <a:xfrm>
              <a:off x="3572820" y="4746169"/>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Mergers and acquisition</a:t>
              </a:r>
            </a:p>
            <a:p>
              <a:pPr algn="ctr" defTabSz="932060">
                <a:spcBef>
                  <a:spcPts val="1198"/>
                </a:spcBef>
                <a:defRPr/>
              </a:pPr>
              <a:r>
                <a:rPr lang="en-US" sz="1600" dirty="0">
                  <a:cs typeface="Segoe UI Semilight" panose="020B0402040204020203" pitchFamily="34" charset="0"/>
                </a:rPr>
                <a:t>Short term employees</a:t>
              </a:r>
            </a:p>
            <a:p>
              <a:pPr algn="ctr" defTabSz="932060">
                <a:spcBef>
                  <a:spcPts val="1198"/>
                </a:spcBef>
                <a:defRPr/>
              </a:pPr>
              <a:r>
                <a:rPr lang="en-US" sz="1600" dirty="0">
                  <a:cs typeface="Segoe UI Semilight" panose="020B0402040204020203" pitchFamily="34" charset="0"/>
                </a:rPr>
                <a:t>Contractor</a:t>
              </a:r>
              <a:br>
                <a:rPr lang="en-US" sz="1600" dirty="0">
                  <a:cs typeface="Segoe UI Semilight" panose="020B0402040204020203" pitchFamily="34" charset="0"/>
                </a:rPr>
              </a:br>
              <a:r>
                <a:rPr lang="en-US" sz="1600" dirty="0">
                  <a:cs typeface="Segoe UI Semilight" panose="020B0402040204020203" pitchFamily="34" charset="0"/>
                </a:rPr>
                <a:t>and partner access</a:t>
              </a:r>
            </a:p>
          </p:txBody>
        </p:sp>
      </p:grpSp>
      <p:grpSp>
        <p:nvGrpSpPr>
          <p:cNvPr id="47" name="Group 46">
            <a:extLst>
              <a:ext uri="{FF2B5EF4-FFF2-40B4-BE49-F238E27FC236}">
                <a16:creationId xmlns:a16="http://schemas.microsoft.com/office/drawing/2014/main" id="{28DCADDF-02EF-40E2-B4E0-91044894024E}"/>
              </a:ext>
            </a:extLst>
          </p:cNvPr>
          <p:cNvGrpSpPr/>
          <p:nvPr/>
        </p:nvGrpSpPr>
        <p:grpSpPr>
          <a:xfrm>
            <a:off x="6622302" y="1377188"/>
            <a:ext cx="2392582" cy="2392576"/>
            <a:chOff x="6579968" y="1377188"/>
            <a:chExt cx="2392582" cy="2392576"/>
          </a:xfrm>
        </p:grpSpPr>
        <p:pic>
          <p:nvPicPr>
            <p:cNvPr id="42" name="Picture 41" descr="A person sitting on a bench in front of a window&#10;&#10;Description generated with high confidence">
              <a:extLst>
                <a:ext uri="{FF2B5EF4-FFF2-40B4-BE49-F238E27FC236}">
                  <a16:creationId xmlns:a16="http://schemas.microsoft.com/office/drawing/2014/main" id="{C29DA5D9-650E-4BDB-BD99-52FE34F4D17B}"/>
                </a:ext>
              </a:extLst>
            </p:cNvPr>
            <p:cNvPicPr>
              <a:picLocks noChangeAspect="1"/>
            </p:cNvPicPr>
            <p:nvPr/>
          </p:nvPicPr>
          <p:blipFill rotWithShape="1">
            <a:blip r:embed="rId10">
              <a:extLst>
                <a:ext uri="{28A0092B-C50C-407E-A947-70E740481C1C}">
                  <a14:useLocalDpi xmlns:a14="http://schemas.microsoft.com/office/drawing/2010/main" val="0"/>
                </a:ext>
              </a:extLst>
            </a:blip>
            <a:srcRect l="2427" t="3113" r="2343" b="1818"/>
            <a:stretch/>
          </p:blipFill>
          <p:spPr>
            <a:xfrm>
              <a:off x="6855734"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9" name="Arc 28">
              <a:extLst>
                <a:ext uri="{FF2B5EF4-FFF2-40B4-BE49-F238E27FC236}">
                  <a16:creationId xmlns:a16="http://schemas.microsoft.com/office/drawing/2014/main" id="{9D4A6AC9-F20E-46B6-9BAF-B7A5B08E0AEC}"/>
                </a:ext>
              </a:extLst>
            </p:cNvPr>
            <p:cNvSpPr/>
            <p:nvPr/>
          </p:nvSpPr>
          <p:spPr bwMode="auto">
            <a:xfrm>
              <a:off x="657996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30" name="Arc 29">
              <a:extLst>
                <a:ext uri="{FF2B5EF4-FFF2-40B4-BE49-F238E27FC236}">
                  <a16:creationId xmlns:a16="http://schemas.microsoft.com/office/drawing/2014/main" id="{77886E04-9870-4F51-82DC-5298B65971ED}"/>
                </a:ext>
              </a:extLst>
            </p:cNvPr>
            <p:cNvSpPr/>
            <p:nvPr/>
          </p:nvSpPr>
          <p:spPr bwMode="auto">
            <a:xfrm>
              <a:off x="6723242"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DD65EBAE-74BA-49F8-838C-929E17FE0B3C}"/>
              </a:ext>
            </a:extLst>
          </p:cNvPr>
          <p:cNvGrpSpPr/>
          <p:nvPr/>
        </p:nvGrpSpPr>
        <p:grpSpPr>
          <a:xfrm>
            <a:off x="6589282" y="3959403"/>
            <a:ext cx="2458622" cy="2334602"/>
            <a:chOff x="6589282" y="3959403"/>
            <a:chExt cx="2458622" cy="2334602"/>
          </a:xfrm>
        </p:grpSpPr>
        <p:sp>
          <p:nvSpPr>
            <p:cNvPr id="53" name="Rectangle 52">
              <a:extLst>
                <a:ext uri="{FF2B5EF4-FFF2-40B4-BE49-F238E27FC236}">
                  <a16:creationId xmlns:a16="http://schemas.microsoft.com/office/drawing/2014/main" id="{A2C66C25-9473-4A6A-8085-89B32978CC06}"/>
                </a:ext>
              </a:extLst>
            </p:cNvPr>
            <p:cNvSpPr/>
            <p:nvPr/>
          </p:nvSpPr>
          <p:spPr bwMode="auto">
            <a:xfrm>
              <a:off x="6956856"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Specific</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employees</a:t>
              </a:r>
            </a:p>
          </p:txBody>
        </p:sp>
        <p:sp>
          <p:nvSpPr>
            <p:cNvPr id="54" name="Rectangle 53">
              <a:extLst>
                <a:ext uri="{FF2B5EF4-FFF2-40B4-BE49-F238E27FC236}">
                  <a16:creationId xmlns:a16="http://schemas.microsoft.com/office/drawing/2014/main" id="{4515FD59-0AAC-475F-B767-EF2279471D5D}"/>
                </a:ext>
              </a:extLst>
            </p:cNvPr>
            <p:cNvSpPr/>
            <p:nvPr/>
          </p:nvSpPr>
          <p:spPr bwMode="auto">
            <a:xfrm>
              <a:off x="6589282"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BYOD and mobile</a:t>
              </a:r>
            </a:p>
            <a:p>
              <a:pPr algn="ctr" defTabSz="932060">
                <a:spcBef>
                  <a:spcPts val="1198"/>
                </a:spcBef>
                <a:defRPr/>
              </a:pPr>
              <a:r>
                <a:rPr lang="en-US" sz="1600" dirty="0">
                  <a:cs typeface="Segoe UI Semilight" panose="020B0402040204020203" pitchFamily="34" charset="0"/>
                </a:rPr>
                <a:t>Call centers</a:t>
              </a:r>
            </a:p>
            <a:p>
              <a:pPr algn="ctr" defTabSz="932060">
                <a:spcBef>
                  <a:spcPts val="1198"/>
                </a:spcBef>
                <a:defRPr/>
              </a:pPr>
              <a:r>
                <a:rPr lang="en-US" sz="1600" dirty="0">
                  <a:cs typeface="Segoe UI Semilight" panose="020B0402040204020203" pitchFamily="34" charset="0"/>
                </a:rPr>
                <a:t>Branch workers</a:t>
              </a:r>
            </a:p>
          </p:txBody>
        </p:sp>
      </p:grpSp>
      <p:grpSp>
        <p:nvGrpSpPr>
          <p:cNvPr id="48" name="Group 47">
            <a:extLst>
              <a:ext uri="{FF2B5EF4-FFF2-40B4-BE49-F238E27FC236}">
                <a16:creationId xmlns:a16="http://schemas.microsoft.com/office/drawing/2014/main" id="{6B573E0A-EE3D-426E-BD2A-BE06FADDD373}"/>
              </a:ext>
            </a:extLst>
          </p:cNvPr>
          <p:cNvGrpSpPr/>
          <p:nvPr/>
        </p:nvGrpSpPr>
        <p:grpSpPr>
          <a:xfrm>
            <a:off x="9638763" y="1377188"/>
            <a:ext cx="2392582" cy="2392576"/>
            <a:chOff x="9605743" y="1377188"/>
            <a:chExt cx="2392582" cy="2392576"/>
          </a:xfrm>
        </p:grpSpPr>
        <p:pic>
          <p:nvPicPr>
            <p:cNvPr id="44" name="Picture 43" descr="A person standing in a kitchen&#10;&#10;Description generated with high confidence">
              <a:extLst>
                <a:ext uri="{FF2B5EF4-FFF2-40B4-BE49-F238E27FC236}">
                  <a16:creationId xmlns:a16="http://schemas.microsoft.com/office/drawing/2014/main" id="{D8844DFA-7CF8-45B2-B3EB-258B3C04380A}"/>
                </a:ext>
              </a:extLst>
            </p:cNvPr>
            <p:cNvPicPr>
              <a:picLocks noChangeAspect="1"/>
            </p:cNvPicPr>
            <p:nvPr/>
          </p:nvPicPr>
          <p:blipFill rotWithShape="1">
            <a:blip r:embed="rId11">
              <a:extLst>
                <a:ext uri="{28A0092B-C50C-407E-A947-70E740481C1C}">
                  <a14:useLocalDpi xmlns:a14="http://schemas.microsoft.com/office/drawing/2010/main" val="0"/>
                </a:ext>
              </a:extLst>
            </a:blip>
            <a:srcRect l="4392" t="4584" r="5571" b="6215"/>
            <a:stretch/>
          </p:blipFill>
          <p:spPr>
            <a:xfrm>
              <a:off x="988150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4" y="0"/>
                    <a:pt x="1779512" y="398358"/>
                    <a:pt x="1779512" y="889756"/>
                  </a:cubicBezTo>
                  <a:cubicBezTo>
                    <a:pt x="1779512" y="1381154"/>
                    <a:pt x="1381154" y="1779511"/>
                    <a:pt x="889756" y="1779511"/>
                  </a:cubicBezTo>
                  <a:cubicBezTo>
                    <a:pt x="398358" y="1779511"/>
                    <a:pt x="0" y="1381154"/>
                    <a:pt x="0" y="889756"/>
                  </a:cubicBezTo>
                  <a:cubicBezTo>
                    <a:pt x="0" y="398358"/>
                    <a:pt x="398358" y="0"/>
                    <a:pt x="889756" y="0"/>
                  </a:cubicBezTo>
                  <a:close/>
                </a:path>
              </a:pathLst>
            </a:custGeom>
          </p:spPr>
        </p:pic>
        <p:sp>
          <p:nvSpPr>
            <p:cNvPr id="31" name="Arc 30">
              <a:extLst>
                <a:ext uri="{FF2B5EF4-FFF2-40B4-BE49-F238E27FC236}">
                  <a16:creationId xmlns:a16="http://schemas.microsoft.com/office/drawing/2014/main" id="{EA37FF08-E540-4615-82DF-FEC97EE40068}"/>
                </a:ext>
              </a:extLst>
            </p:cNvPr>
            <p:cNvSpPr/>
            <p:nvPr/>
          </p:nvSpPr>
          <p:spPr bwMode="auto">
            <a:xfrm>
              <a:off x="960574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32" name="Arc 31">
              <a:extLst>
                <a:ext uri="{FF2B5EF4-FFF2-40B4-BE49-F238E27FC236}">
                  <a16:creationId xmlns:a16="http://schemas.microsoft.com/office/drawing/2014/main" id="{BAFC053A-2158-4A99-A96A-BF2DE2849E95}"/>
                </a:ext>
              </a:extLst>
            </p:cNvPr>
            <p:cNvSpPr/>
            <p:nvPr/>
          </p:nvSpPr>
          <p:spPr bwMode="auto">
            <a:xfrm>
              <a:off x="974901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D267E936-8ED3-4DCA-AA0A-7FA0B18017C3}"/>
              </a:ext>
            </a:extLst>
          </p:cNvPr>
          <p:cNvGrpSpPr/>
          <p:nvPr/>
        </p:nvGrpSpPr>
        <p:grpSpPr>
          <a:xfrm>
            <a:off x="9605743" y="3959403"/>
            <a:ext cx="2458622" cy="2334602"/>
            <a:chOff x="9605743" y="3959403"/>
            <a:chExt cx="2458622" cy="2334602"/>
          </a:xfrm>
        </p:grpSpPr>
        <p:sp>
          <p:nvSpPr>
            <p:cNvPr id="55" name="Rectangle 54">
              <a:extLst>
                <a:ext uri="{FF2B5EF4-FFF2-40B4-BE49-F238E27FC236}">
                  <a16:creationId xmlns:a16="http://schemas.microsoft.com/office/drawing/2014/main" id="{FB4D8C01-3E1A-49C6-8E01-38109AA9B175}"/>
                </a:ext>
              </a:extLst>
            </p:cNvPr>
            <p:cNvSpPr/>
            <p:nvPr/>
          </p:nvSpPr>
          <p:spPr bwMode="auto">
            <a:xfrm>
              <a:off x="9973317"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Specialized </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workloads</a:t>
              </a:r>
            </a:p>
          </p:txBody>
        </p:sp>
        <p:sp>
          <p:nvSpPr>
            <p:cNvPr id="56" name="Rectangle 55">
              <a:extLst>
                <a:ext uri="{FF2B5EF4-FFF2-40B4-BE49-F238E27FC236}">
                  <a16:creationId xmlns:a16="http://schemas.microsoft.com/office/drawing/2014/main" id="{3A82C839-5D13-41CA-9393-E3F087DBC94A}"/>
                </a:ext>
              </a:extLst>
            </p:cNvPr>
            <p:cNvSpPr/>
            <p:nvPr/>
          </p:nvSpPr>
          <p:spPr bwMode="auto">
            <a:xfrm>
              <a:off x="9605743"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Design and engineering</a:t>
              </a:r>
            </a:p>
            <a:p>
              <a:pPr algn="ctr" defTabSz="932060">
                <a:spcBef>
                  <a:spcPts val="1198"/>
                </a:spcBef>
                <a:defRPr/>
              </a:pPr>
              <a:r>
                <a:rPr lang="en-US" sz="1600" dirty="0">
                  <a:cs typeface="Segoe UI Semilight" panose="020B0402040204020203" pitchFamily="34" charset="0"/>
                </a:rPr>
                <a:t>Legacy apps</a:t>
              </a:r>
            </a:p>
            <a:p>
              <a:pPr algn="ctr" defTabSz="932060">
                <a:spcBef>
                  <a:spcPts val="1198"/>
                </a:spcBef>
                <a:defRPr/>
              </a:pPr>
              <a:r>
                <a:rPr lang="en-US" sz="1600" dirty="0">
                  <a:cs typeface="Segoe UI Semilight" panose="020B0402040204020203" pitchFamily="34" charset="0"/>
                </a:rPr>
                <a:t>Software dev test</a:t>
              </a:r>
            </a:p>
          </p:txBody>
        </p:sp>
      </p:grpSp>
      <p:cxnSp>
        <p:nvCxnSpPr>
          <p:cNvPr id="61" name="Straight Connector 60">
            <a:extLst>
              <a:ext uri="{FF2B5EF4-FFF2-40B4-BE49-F238E27FC236}">
                <a16:creationId xmlns:a16="http://schemas.microsoft.com/office/drawing/2014/main" id="{B51714B8-75E2-4C71-B1A3-A4BF2F026109}"/>
              </a:ext>
            </a:extLst>
          </p:cNvPr>
          <p:cNvCxnSpPr>
            <a:cxnSpLocks/>
          </p:cNvCxnSpPr>
          <p:nvPr/>
        </p:nvCxnSpPr>
        <p:spPr>
          <a:xfrm>
            <a:off x="3293900" y="4316826"/>
            <a:ext cx="0" cy="1483839"/>
          </a:xfrm>
          <a:prstGeom prst="line">
            <a:avLst/>
          </a:prstGeom>
          <a:noFill/>
          <a:ln w="3175">
            <a:solidFill>
              <a:schemeClr val="bg1">
                <a:lumMod val="85000"/>
              </a:schemeClr>
            </a:solidFill>
            <a:headEnd type="oval" w="sm" len="sm"/>
            <a:tailEnd type="oval" w="sm" len="sm"/>
          </a:ln>
        </p:spPr>
      </p:cxnSp>
      <p:cxnSp>
        <p:nvCxnSpPr>
          <p:cNvPr id="62" name="Straight Connector 61">
            <a:extLst>
              <a:ext uri="{FF2B5EF4-FFF2-40B4-BE49-F238E27FC236}">
                <a16:creationId xmlns:a16="http://schemas.microsoft.com/office/drawing/2014/main" id="{853121AF-979B-4DE6-9B5C-CA58FBF3844E}"/>
              </a:ext>
            </a:extLst>
          </p:cNvPr>
          <p:cNvCxnSpPr>
            <a:cxnSpLocks/>
          </p:cNvCxnSpPr>
          <p:nvPr/>
        </p:nvCxnSpPr>
        <p:spPr>
          <a:xfrm>
            <a:off x="6310362" y="4316826"/>
            <a:ext cx="0" cy="1483839"/>
          </a:xfrm>
          <a:prstGeom prst="line">
            <a:avLst/>
          </a:prstGeom>
          <a:noFill/>
          <a:ln w="3175">
            <a:solidFill>
              <a:schemeClr val="bg1">
                <a:lumMod val="85000"/>
              </a:schemeClr>
            </a:solidFill>
            <a:headEnd type="oval" w="sm" len="sm"/>
            <a:tailEnd type="oval" w="sm" len="sm"/>
          </a:ln>
        </p:spPr>
      </p:cxnSp>
      <p:cxnSp>
        <p:nvCxnSpPr>
          <p:cNvPr id="63" name="Straight Connector 62">
            <a:extLst>
              <a:ext uri="{FF2B5EF4-FFF2-40B4-BE49-F238E27FC236}">
                <a16:creationId xmlns:a16="http://schemas.microsoft.com/office/drawing/2014/main" id="{EB6602FC-212E-43EF-BBC0-4B5F547BEA19}"/>
              </a:ext>
            </a:extLst>
          </p:cNvPr>
          <p:cNvCxnSpPr>
            <a:cxnSpLocks/>
          </p:cNvCxnSpPr>
          <p:nvPr/>
        </p:nvCxnSpPr>
        <p:spPr>
          <a:xfrm>
            <a:off x="9326824" y="4316826"/>
            <a:ext cx="0" cy="1483839"/>
          </a:xfrm>
          <a:prstGeom prst="line">
            <a:avLst/>
          </a:prstGeom>
          <a:noFill/>
          <a:ln w="3175">
            <a:solidFill>
              <a:schemeClr val="bg1">
                <a:lumMod val="85000"/>
              </a:schemeClr>
            </a:solidFill>
            <a:headEnd type="oval" w="sm" len="sm"/>
            <a:tailEnd type="oval" w="sm" len="sm"/>
          </a:ln>
        </p:spPr>
      </p:cxnSp>
    </p:spTree>
    <p:extLst>
      <p:ext uri="{BB962C8B-B14F-4D97-AF65-F5344CB8AC3E}">
        <p14:creationId xmlns:p14="http://schemas.microsoft.com/office/powerpoint/2010/main" val="3663590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2" presetClass="entr" presetSubtype="4" decel="10000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750" fill="hold"/>
                                        <p:tgtEl>
                                          <p:spTgt spid="64"/>
                                        </p:tgtEl>
                                        <p:attrNameLst>
                                          <p:attrName>ppt_x</p:attrName>
                                        </p:attrNameLst>
                                      </p:cBhvr>
                                      <p:tavLst>
                                        <p:tav tm="0">
                                          <p:val>
                                            <p:strVal val="#ppt_x"/>
                                          </p:val>
                                        </p:tav>
                                        <p:tav tm="100000">
                                          <p:val>
                                            <p:strVal val="#ppt_x"/>
                                          </p:val>
                                        </p:tav>
                                      </p:tavLst>
                                    </p:anim>
                                    <p:anim calcmode="lin" valueType="num">
                                      <p:cBhvr additive="base">
                                        <p:cTn id="20" dur="750" fill="hold"/>
                                        <p:tgtEl>
                                          <p:spTgt spid="6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ppt_x"/>
                                          </p:val>
                                        </p:tav>
                                        <p:tav tm="100000">
                                          <p:val>
                                            <p:strVal val="#ppt_x"/>
                                          </p:val>
                                        </p:tav>
                                      </p:tavLst>
                                    </p:anim>
                                    <p:anim calcmode="lin" valueType="num">
                                      <p:cBhvr additive="base">
                                        <p:cTn id="28" dur="75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750" fill="hold"/>
                                        <p:tgtEl>
                                          <p:spTgt spid="66"/>
                                        </p:tgtEl>
                                        <p:attrNameLst>
                                          <p:attrName>ppt_x</p:attrName>
                                        </p:attrNameLst>
                                      </p:cBhvr>
                                      <p:tavLst>
                                        <p:tav tm="0">
                                          <p:val>
                                            <p:strVal val="#ppt_x"/>
                                          </p:val>
                                        </p:tav>
                                        <p:tav tm="100000">
                                          <p:val>
                                            <p:strVal val="#ppt_x"/>
                                          </p:val>
                                        </p:tav>
                                      </p:tavLst>
                                    </p:anim>
                                    <p:anim calcmode="lin" valueType="num">
                                      <p:cBhvr additive="base">
                                        <p:cTn id="36" dur="750" fill="hold"/>
                                        <p:tgtEl>
                                          <p:spTgt spid="6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750" fill="hold"/>
                                        <p:tgtEl>
                                          <p:spTgt spid="67"/>
                                        </p:tgtEl>
                                        <p:attrNameLst>
                                          <p:attrName>ppt_x</p:attrName>
                                        </p:attrNameLst>
                                      </p:cBhvr>
                                      <p:tavLst>
                                        <p:tav tm="0">
                                          <p:val>
                                            <p:strVal val="#ppt_x"/>
                                          </p:val>
                                        </p:tav>
                                        <p:tav tm="100000">
                                          <p:val>
                                            <p:strVal val="#ppt_x"/>
                                          </p:val>
                                        </p:tav>
                                      </p:tavLst>
                                    </p:anim>
                                    <p:anim calcmode="lin" valueType="num">
                                      <p:cBhvr additive="base">
                                        <p:cTn id="44"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9A7F23C-9DE7-43FD-AE0C-8420D0B6DE3A}"/>
              </a:ext>
            </a:extLst>
          </p:cNvPr>
          <p:cNvGraphicFramePr>
            <a:graphicFrameLocks noChangeAspect="1"/>
          </p:cNvGraphicFramePr>
          <p:nvPr>
            <p:custDataLst>
              <p:tags r:id="rId2"/>
            </p:custDataLst>
            <p:extLst>
              <p:ext uri="{D42A27DB-BD31-4B8C-83A1-F6EECF244321}">
                <p14:modId xmlns:p14="http://schemas.microsoft.com/office/powerpoint/2010/main" val="1289664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15" name="think-cell Slide" r:id="rId5" imgW="425" imgH="424" progId="TCLayout.ActiveDocument.1">
                  <p:embed/>
                </p:oleObj>
              </mc:Choice>
              <mc:Fallback>
                <p:oleObj name="think-cell Slide" r:id="rId5" imgW="425" imgH="424" progId="TCLayout.ActiveDocument.1">
                  <p:embed/>
                  <p:pic>
                    <p:nvPicPr>
                      <p:cNvPr id="2" name="Object 1" hidden="1">
                        <a:extLst>
                          <a:ext uri="{FF2B5EF4-FFF2-40B4-BE49-F238E27FC236}">
                            <a16:creationId xmlns:a16="http://schemas.microsoft.com/office/drawing/2014/main" id="{59A7F23C-9DE7-43FD-AE0C-8420D0B6DE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Picture Placeholder 6" descr="A desktop computer sitting on a table&#10;&#10;Description generated with very high confidence">
            <a:extLst>
              <a:ext uri="{FF2B5EF4-FFF2-40B4-BE49-F238E27FC236}">
                <a16:creationId xmlns:a16="http://schemas.microsoft.com/office/drawing/2014/main" id="{1ADF8FB3-66F3-4934-B477-AF994AF2EAF3}"/>
              </a:ext>
            </a:extLst>
          </p:cNvPr>
          <p:cNvPicPr>
            <a:picLocks noChangeAspect="1"/>
          </p:cNvPicPr>
          <p:nvPr/>
        </p:nvPicPr>
        <p:blipFill rotWithShape="1">
          <a:blip r:embed="rId7"/>
          <a:srcRect t="9656" b="5928"/>
          <a:stretch/>
        </p:blipFill>
        <p:spPr>
          <a:xfrm>
            <a:off x="0" y="0"/>
            <a:ext cx="12436474" cy="6994525"/>
          </a:xfrm>
          <a:prstGeom prst="rect">
            <a:avLst/>
          </a:prstGeom>
        </p:spPr>
      </p:pic>
      <p:sp>
        <p:nvSpPr>
          <p:cNvPr id="16" name="Freeform: Shape 15">
            <a:extLst>
              <a:ext uri="{FF2B5EF4-FFF2-40B4-BE49-F238E27FC236}">
                <a16:creationId xmlns:a16="http://schemas.microsoft.com/office/drawing/2014/main" id="{4499256D-4E67-4743-B9E1-7536439D62CC}"/>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C054DC83-384E-450A-9744-E1CE996B126E}"/>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AEC16EE1-5A24-4E1F-8F31-41F20AEB0F3C}"/>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5FF5CC9-4468-4911-8F66-46D255D4A181}"/>
              </a:ext>
            </a:extLst>
          </p:cNvPr>
          <p:cNvSpPr>
            <a:spLocks noGrp="1"/>
          </p:cNvSpPr>
          <p:nvPr>
            <p:ph type="title"/>
          </p:nvPr>
        </p:nvSpPr>
        <p:spPr/>
        <p:txBody>
          <a:bodyPr/>
          <a:lstStyle/>
          <a:p>
            <a:r>
              <a:rPr lang="en-US" dirty="0"/>
              <a:t>Access</a:t>
            </a:r>
            <a:endParaRPr lang="en-IN" dirty="0"/>
          </a:p>
        </p:txBody>
      </p:sp>
      <p:sp>
        <p:nvSpPr>
          <p:cNvPr id="12" name="Text Placeholder 4">
            <a:extLst>
              <a:ext uri="{FF2B5EF4-FFF2-40B4-BE49-F238E27FC236}">
                <a16:creationId xmlns:a16="http://schemas.microsoft.com/office/drawing/2014/main" id="{ECFD8CB1-E33A-4F90-ADB4-F2FCF078FC21}"/>
              </a:ext>
            </a:extLst>
          </p:cNvPr>
          <p:cNvSpPr txBox="1">
            <a:spLocks/>
          </p:cNvSpPr>
          <p:nvPr/>
        </p:nvSpPr>
        <p:spPr>
          <a:xfrm>
            <a:off x="434975" y="1203325"/>
            <a:ext cx="5153025" cy="547329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78D4"/>
                </a:solidFill>
                <a:effectLst/>
                <a:uLnTx/>
                <a:uFillTx/>
                <a:latin typeface="Segoe UI"/>
                <a:ea typeface="+mn-ea"/>
                <a:cs typeface="Segoe UI" pitchFamily="34" charset="0"/>
              </a:rPr>
              <a:t>Windows Virtual Desktop requires:</a:t>
            </a:r>
          </a:p>
          <a:p>
            <a:pPr marL="0" marR="0" lvl="0" indent="0" algn="l" defTabSz="932742" rtl="0" eaLnBrk="1" fontAlgn="t"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To run Windows 10* multi-session, Windows 10* single-session, or Windows 7</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32742" rtl="0" eaLnBrk="1" fontAlgn="t"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Microsoft 365 E3, E5, A3, A5, Business, F1</a:t>
            </a:r>
            <a:endPar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Windows E3, E5, A3, A5</a:t>
            </a:r>
          </a:p>
          <a:p>
            <a:pPr marL="0" marR="0" lvl="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Customers can access Windows Virtual Desktop from their non-Windows Pro endpoints if they have a Microsoft 365 E3/E5, Microsoft 365 A3/A5 or Windows 10 VDA per user license. </a:t>
            </a:r>
          </a:p>
          <a:p>
            <a:pPr marL="0" marR="0" lvl="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a:pP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32742" rtl="0" eaLnBrk="1" fontAlgn="t" latinLnBrk="0" hangingPunct="1">
              <a:lnSpc>
                <a:spcPct val="90000"/>
              </a:lnSpc>
              <a:spcBef>
                <a:spcPts val="0"/>
              </a:spcBef>
              <a:spcAft>
                <a:spcPts val="13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To run Windows Server* 2012 R2, 2016, 2019</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32742" rtl="0" eaLnBrk="1" fontAlgn="t" latinLnBrk="0" hangingPunct="1">
              <a:lnSpc>
                <a:spcPct val="100000"/>
              </a:lnSpc>
              <a:spcBef>
                <a:spcPts val="0"/>
              </a:spcBef>
              <a:spcAft>
                <a:spcPts val="13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Remote Desktop Services (RDS) Client Access License (CAL) with active Software Assurance (SA)</a:t>
            </a:r>
            <a:endParaRPr kumimoji="0" lang="en-US" sz="1400" b="0" i="1"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1" u="none" strike="noStrike" kern="1200" cap="none" spc="0" normalizeH="0" baseline="0" noProof="0" dirty="0">
                <a:ln>
                  <a:noFill/>
                </a:ln>
                <a:solidFill>
                  <a:srgbClr val="000000"/>
                </a:solidFill>
                <a:effectLst/>
                <a:uLnTx/>
                <a:uFillTx/>
                <a:latin typeface="Segoe UI"/>
                <a:ea typeface="+mn-ea"/>
                <a:cs typeface="Segoe UI" pitchFamily="34" charset="0"/>
              </a:rPr>
              <a:t>*Access to </a:t>
            </a:r>
            <a:r>
              <a:rPr kumimoji="0" lang="en-US" sz="1400" b="0" i="1" u="none" strike="noStrike" kern="1200" cap="none" spc="0" normalizeH="0" baseline="0" noProof="0" dirty="0" err="1">
                <a:ln>
                  <a:noFill/>
                </a:ln>
                <a:solidFill>
                  <a:srgbClr val="000000"/>
                </a:solidFill>
                <a:effectLst/>
                <a:uLnTx/>
                <a:uFillTx/>
                <a:latin typeface="Segoe UI"/>
                <a:ea typeface="+mn-ea"/>
                <a:cs typeface="Segoe UI" pitchFamily="34" charset="0"/>
              </a:rPr>
              <a:t>FSLogix</a:t>
            </a:r>
            <a:r>
              <a:rPr kumimoji="0" lang="en-US" sz="1400" b="0" i="1" u="none" strike="noStrike" kern="1200" cap="none" spc="0" normalizeH="0" baseline="0" noProof="0" dirty="0">
                <a:ln>
                  <a:noFill/>
                </a:ln>
                <a:solidFill>
                  <a:srgbClr val="000000"/>
                </a:solidFill>
                <a:effectLst/>
                <a:uLnTx/>
                <a:uFillTx/>
                <a:latin typeface="Segoe UI"/>
                <a:ea typeface="+mn-ea"/>
                <a:cs typeface="Segoe UI" pitchFamily="34" charset="0"/>
              </a:rPr>
              <a:t> technology, including Office container, profile containers and app masking, are included in Windows E3+, Microsoft 365 E3+, and Remote Desktop Services (RDS) CAL licenses</a:t>
            </a:r>
          </a:p>
        </p:txBody>
      </p:sp>
    </p:spTree>
    <p:extLst>
      <p:ext uri="{BB962C8B-B14F-4D97-AF65-F5344CB8AC3E}">
        <p14:creationId xmlns:p14="http://schemas.microsoft.com/office/powerpoint/2010/main" val="20142153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63C51BC-9730-49F3-A543-6DFCFCE1F04B}"/>
              </a:ext>
            </a:extLst>
          </p:cNvPr>
          <p:cNvGraphicFramePr>
            <a:graphicFrameLocks noChangeAspect="1"/>
          </p:cNvGraphicFramePr>
          <p:nvPr>
            <p:custDataLst>
              <p:tags r:id="rId2"/>
            </p:custDataLst>
            <p:extLst>
              <p:ext uri="{D42A27DB-BD31-4B8C-83A1-F6EECF244321}">
                <p14:modId xmlns:p14="http://schemas.microsoft.com/office/powerpoint/2010/main" val="2970485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63" name="think-cell Slide" r:id="rId5" imgW="425" imgH="424" progId="TCLayout.ActiveDocument.1">
                  <p:embed/>
                </p:oleObj>
              </mc:Choice>
              <mc:Fallback>
                <p:oleObj name="think-cell Slide" r:id="rId5" imgW="425" imgH="424" progId="TCLayout.ActiveDocument.1">
                  <p:embed/>
                  <p:pic>
                    <p:nvPicPr>
                      <p:cNvPr id="2" name="Object 1" hidden="1">
                        <a:extLst>
                          <a:ext uri="{FF2B5EF4-FFF2-40B4-BE49-F238E27FC236}">
                            <a16:creationId xmlns:a16="http://schemas.microsoft.com/office/drawing/2014/main" id="{863C51BC-9730-49F3-A543-6DFCFCE1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434975" y="1413358"/>
            <a:ext cx="5459413" cy="3662541"/>
          </a:xfrm>
        </p:spPr>
        <p:txBody>
          <a:bodyPr/>
          <a:lstStyle/>
          <a:p>
            <a:pPr defTabSz="932472" fontAlgn="base">
              <a:spcBef>
                <a:spcPts val="2400"/>
              </a:spcBef>
              <a:spcAft>
                <a:spcPts val="0"/>
              </a:spcAft>
            </a:pPr>
            <a:r>
              <a:rPr lang="en-US" sz="2000" dirty="0">
                <a:latin typeface="Segoe UI "/>
                <a:ea typeface="Calibri" panose="020F0502020204030204" pitchFamily="34" charset="0"/>
                <a:cs typeface="Arial" panose="020B0604020202020204" pitchFamily="34" charset="0"/>
              </a:rPr>
              <a:t>Pay only for the virtual machines (VMs), storage, and networking consumed when your users are using the service</a:t>
            </a:r>
          </a:p>
          <a:p>
            <a:pPr defTabSz="932472" fontAlgn="base">
              <a:spcBef>
                <a:spcPts val="2400"/>
              </a:spcBef>
              <a:spcAft>
                <a:spcPts val="0"/>
              </a:spcAft>
            </a:pPr>
            <a:r>
              <a:rPr lang="en-US" sz="2000" dirty="0">
                <a:latin typeface="Segoe UI "/>
                <a:ea typeface="Calibri" panose="020F0502020204030204" pitchFamily="34" charset="0"/>
                <a:cs typeface="Arial" panose="020B0604020202020204" pitchFamily="34" charset="0"/>
              </a:rPr>
              <a:t>You have the flexibility to pick any VM and storage options to match your use cases</a:t>
            </a:r>
            <a:endParaRPr lang="en-US" sz="2000" dirty="0">
              <a:solidFill>
                <a:schemeClr val="tx1"/>
              </a:solidFill>
              <a:cs typeface="Segoe UI" pitchFamily="34" charset="0"/>
            </a:endParaRPr>
          </a:p>
          <a:p>
            <a:pPr defTabSz="932472" fontAlgn="base">
              <a:spcBef>
                <a:spcPts val="2400"/>
              </a:spcBef>
              <a:spcAft>
                <a:spcPts val="0"/>
              </a:spcAft>
            </a:pPr>
            <a:r>
              <a:rPr lang="en-US" sz="2000" dirty="0">
                <a:solidFill>
                  <a:schemeClr val="tx1"/>
                </a:solidFill>
                <a:cs typeface="Segoe UI" pitchFamily="34" charset="0"/>
              </a:rPr>
              <a:t>Take advantage of options such as </a:t>
            </a:r>
            <a:r>
              <a:rPr lang="en-US" sz="2000" dirty="0">
                <a:solidFill>
                  <a:srgbClr val="0278D4"/>
                </a:solidFill>
                <a:latin typeface="Segoe UI "/>
                <a:ea typeface="Calibri" panose="020F050202020403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one-year or three-year Azure Reserved Virtual Machine Instances</a:t>
            </a:r>
            <a:r>
              <a:rPr lang="en-US" sz="2000" u="sng" dirty="0">
                <a:solidFill>
                  <a:srgbClr val="0278D4"/>
                </a:solidFill>
                <a:cs typeface="Segoe UI" pitchFamily="34" charset="0"/>
              </a:rPr>
              <a:t>,</a:t>
            </a:r>
            <a:r>
              <a:rPr lang="en-US" sz="2000" dirty="0">
                <a:solidFill>
                  <a:srgbClr val="0278D4"/>
                </a:solidFill>
                <a:cs typeface="Segoe UI" pitchFamily="34" charset="0"/>
              </a:rPr>
              <a:t> </a:t>
            </a:r>
            <a:r>
              <a:rPr lang="en-US" sz="2000" dirty="0">
                <a:solidFill>
                  <a:schemeClr val="tx1"/>
                </a:solidFill>
                <a:cs typeface="Segoe UI" pitchFamily="34" charset="0"/>
              </a:rPr>
              <a:t>which can save you up to 72 percent versus pay-as-you-go pricing. Reserved Virtual Machine Instances are flexible and can easily be exchanged or returned</a:t>
            </a:r>
          </a:p>
        </p:txBody>
      </p:sp>
      <p:sp>
        <p:nvSpPr>
          <p:cNvPr id="3" name="Title 2">
            <a:extLst>
              <a:ext uri="{FF2B5EF4-FFF2-40B4-BE49-F238E27FC236}">
                <a16:creationId xmlns:a16="http://schemas.microsoft.com/office/drawing/2014/main" id="{7F99320E-F8F4-4056-BEC0-E78F7D6B55F0}"/>
              </a:ext>
            </a:extLst>
          </p:cNvPr>
          <p:cNvSpPr>
            <a:spLocks noGrp="1"/>
          </p:cNvSpPr>
          <p:nvPr>
            <p:ph type="title"/>
          </p:nvPr>
        </p:nvSpPr>
        <p:spPr/>
        <p:txBody>
          <a:bodyPr/>
          <a:lstStyle/>
          <a:p>
            <a:r>
              <a:rPr lang="en-US"/>
              <a:t>Pricing</a:t>
            </a:r>
          </a:p>
        </p:txBody>
      </p:sp>
      <p:pic>
        <p:nvPicPr>
          <p:cNvPr id="7" name="Picture Placeholder 6" descr="A desktop computer sitting on a table&#10;&#10;Description generated with very high confidence">
            <a:extLst>
              <a:ext uri="{FF2B5EF4-FFF2-40B4-BE49-F238E27FC236}">
                <a16:creationId xmlns:a16="http://schemas.microsoft.com/office/drawing/2014/main" id="{D9F2066B-D26E-4057-ACCB-381288374E10}"/>
              </a:ext>
            </a:extLst>
          </p:cNvPr>
          <p:cNvPicPr>
            <a:picLocks noGrp="1" noChangeAspect="1"/>
          </p:cNvPicPr>
          <p:nvPr>
            <p:ph type="pic" sz="quarter" idx="4294967295"/>
          </p:nvPr>
        </p:nvPicPr>
        <p:blipFill rotWithShape="1">
          <a:blip r:embed="rId8">
            <a:extLst/>
          </a:blip>
          <a:srcRect l="22513" r="19321"/>
          <a:stretch/>
        </p:blipFill>
        <p:spPr>
          <a:xfrm>
            <a:off x="6332538" y="0"/>
            <a:ext cx="6103937" cy="6994525"/>
          </a:xfrm>
        </p:spPr>
      </p:pic>
    </p:spTree>
    <p:extLst>
      <p:ext uri="{BB962C8B-B14F-4D97-AF65-F5344CB8AC3E}">
        <p14:creationId xmlns:p14="http://schemas.microsoft.com/office/powerpoint/2010/main" val="14548476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Migration</a:t>
            </a:r>
          </a:p>
        </p:txBody>
      </p:sp>
      <p:sp>
        <p:nvSpPr>
          <p:cNvPr id="13" name="Rectangle 12">
            <a:extLst>
              <a:ext uri="{FF2B5EF4-FFF2-40B4-BE49-F238E27FC236}">
                <a16:creationId xmlns:a16="http://schemas.microsoft.com/office/drawing/2014/main" id="{4633E5E5-9A1A-45DA-86ED-FB3C1A87BD90}"/>
              </a:ext>
            </a:extLst>
          </p:cNvPr>
          <p:cNvSpPr/>
          <p:nvPr/>
        </p:nvSpPr>
        <p:spPr>
          <a:xfrm>
            <a:off x="442806" y="2090057"/>
            <a:ext cx="2701563" cy="404880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Migration will be allowed for Azure VMs that are </a:t>
            </a:r>
            <a:br>
              <a:rPr lang="en-US" sz="2400" dirty="0">
                <a:solidFill>
                  <a:schemeClr val="accent1"/>
                </a:solidFill>
                <a:cs typeface="Segoe UI" pitchFamily="34" charset="0"/>
              </a:rPr>
            </a:br>
            <a:r>
              <a:rPr lang="en-US" sz="2400" dirty="0">
                <a:solidFill>
                  <a:schemeClr val="accent1"/>
                </a:solidFill>
                <a:cs typeface="Segoe UI" pitchFamily="34" charset="0"/>
              </a:rPr>
              <a:t>part of other virtualization environments (including RDS </a:t>
            </a:r>
            <a:br>
              <a:rPr lang="en-US" sz="2400" dirty="0">
                <a:solidFill>
                  <a:schemeClr val="accent1"/>
                </a:solidFill>
                <a:cs typeface="Segoe UI" pitchFamily="34" charset="0"/>
              </a:rPr>
            </a:br>
            <a:r>
              <a:rPr lang="en-US" sz="2400" dirty="0">
                <a:solidFill>
                  <a:schemeClr val="accent1"/>
                </a:solidFill>
                <a:cs typeface="Segoe UI" pitchFamily="34" charset="0"/>
              </a:rPr>
              <a:t>on Azure)</a:t>
            </a:r>
          </a:p>
        </p:txBody>
      </p:sp>
      <p:cxnSp>
        <p:nvCxnSpPr>
          <p:cNvPr id="14" name="Straight Connector 13">
            <a:extLst>
              <a:ext uri="{FF2B5EF4-FFF2-40B4-BE49-F238E27FC236}">
                <a16:creationId xmlns:a16="http://schemas.microsoft.com/office/drawing/2014/main" id="{96B4FFCA-ED49-4361-91A6-B44AAE13A724}"/>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2F79A20-4AC7-4A89-9814-CCBEAA7D5A12}"/>
              </a:ext>
            </a:extLst>
          </p:cNvPr>
          <p:cNvSpPr/>
          <p:nvPr/>
        </p:nvSpPr>
        <p:spPr>
          <a:xfrm>
            <a:off x="3397829" y="2090057"/>
            <a:ext cx="2701563" cy="404880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Full migration guidance will be published closer to General Availability</a:t>
            </a:r>
          </a:p>
        </p:txBody>
      </p:sp>
      <p:cxnSp>
        <p:nvCxnSpPr>
          <p:cNvPr id="17" name="Straight Connector 16">
            <a:extLst>
              <a:ext uri="{FF2B5EF4-FFF2-40B4-BE49-F238E27FC236}">
                <a16:creationId xmlns:a16="http://schemas.microsoft.com/office/drawing/2014/main" id="{5FA82014-D758-4E12-A9DA-20B339E4F2F6}"/>
              </a:ext>
            </a:extLst>
          </p:cNvPr>
          <p:cNvCxnSpPr/>
          <p:nvPr/>
        </p:nvCxnSpPr>
        <p:spPr>
          <a:xfrm>
            <a:off x="339782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6EDA33F-646D-4F5C-AF7B-31509B9828AE}"/>
              </a:ext>
            </a:extLst>
          </p:cNvPr>
          <p:cNvSpPr/>
          <p:nvPr/>
        </p:nvSpPr>
        <p:spPr>
          <a:xfrm>
            <a:off x="6352852" y="2090057"/>
            <a:ext cx="2701563" cy="4048806"/>
          </a:xfrm>
          <a:prstGeom prst="rect">
            <a:avLst/>
          </a:prstGeom>
          <a:ln w="6350">
            <a:solidFill>
              <a:schemeClr val="bg1">
                <a:lumMod val="85000"/>
              </a:schemeClr>
            </a:solidFill>
          </a:ln>
        </p:spPr>
        <p:txBody>
          <a:bodyPr wrap="square" lIns="137160" tIns="91440" rIns="91440" bIns="91440">
            <a:noAutofit/>
          </a:bodyPr>
          <a:lstStyle/>
          <a:p>
            <a:pPr defTabSz="932472" fontAlgn="base">
              <a:spcBef>
                <a:spcPts val="1200"/>
              </a:spcBef>
              <a:spcAft>
                <a:spcPts val="800"/>
              </a:spcAft>
            </a:pPr>
            <a:r>
              <a:rPr lang="en-US" sz="2400" dirty="0">
                <a:solidFill>
                  <a:schemeClr val="accent1"/>
                </a:solidFill>
                <a:cs typeface="Segoe UI" pitchFamily="34" charset="0"/>
              </a:rPr>
              <a:t>Migration recommendations from AWS to WVD will also be published </a:t>
            </a:r>
            <a:br>
              <a:rPr lang="en-US" sz="2400" dirty="0">
                <a:solidFill>
                  <a:schemeClr val="accent1"/>
                </a:solidFill>
                <a:cs typeface="Segoe UI" pitchFamily="34" charset="0"/>
              </a:rPr>
            </a:br>
            <a:r>
              <a:rPr lang="en-US" sz="2400" dirty="0">
                <a:solidFill>
                  <a:schemeClr val="accent1"/>
                </a:solidFill>
                <a:cs typeface="Segoe UI" pitchFamily="34" charset="0"/>
              </a:rPr>
              <a:t>as part of the guidance</a:t>
            </a:r>
          </a:p>
        </p:txBody>
      </p:sp>
      <p:cxnSp>
        <p:nvCxnSpPr>
          <p:cNvPr id="21" name="Straight Connector 20">
            <a:extLst>
              <a:ext uri="{FF2B5EF4-FFF2-40B4-BE49-F238E27FC236}">
                <a16:creationId xmlns:a16="http://schemas.microsoft.com/office/drawing/2014/main" id="{D38A6870-5949-4623-89C7-3DF35E07530C}"/>
              </a:ext>
            </a:extLst>
          </p:cNvPr>
          <p:cNvCxnSpPr/>
          <p:nvPr/>
        </p:nvCxnSpPr>
        <p:spPr>
          <a:xfrm>
            <a:off x="6352852"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0D32CBC-9218-4C52-B8F8-98429233FA55}"/>
              </a:ext>
            </a:extLst>
          </p:cNvPr>
          <p:cNvSpPr/>
          <p:nvPr/>
        </p:nvSpPr>
        <p:spPr>
          <a:xfrm>
            <a:off x="9307875" y="2090057"/>
            <a:ext cx="2701563" cy="404880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We will have CSP partners that will also work with their customers in automating migration from other clouds and technologies to WVD</a:t>
            </a:r>
          </a:p>
        </p:txBody>
      </p:sp>
      <p:cxnSp>
        <p:nvCxnSpPr>
          <p:cNvPr id="24" name="Straight Connector 23">
            <a:extLst>
              <a:ext uri="{FF2B5EF4-FFF2-40B4-BE49-F238E27FC236}">
                <a16:creationId xmlns:a16="http://schemas.microsoft.com/office/drawing/2014/main" id="{23C022A8-9A51-44DA-A90D-73B181ED19F3}"/>
              </a:ext>
            </a:extLst>
          </p:cNvPr>
          <p:cNvCxnSpPr/>
          <p:nvPr/>
        </p:nvCxnSpPr>
        <p:spPr>
          <a:xfrm>
            <a:off x="9307875"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Quest_ED40" title="Icon of a map with a dotted line leading to an ex">
            <a:extLst>
              <a:ext uri="{FF2B5EF4-FFF2-40B4-BE49-F238E27FC236}">
                <a16:creationId xmlns:a16="http://schemas.microsoft.com/office/drawing/2014/main" id="{275E5902-D97D-49A3-9980-6754574E4417}"/>
              </a:ext>
            </a:extLst>
          </p:cNvPr>
          <p:cNvSpPr>
            <a:spLocks noChangeAspect="1" noEditPoints="1"/>
          </p:cNvSpPr>
          <p:nvPr/>
        </p:nvSpPr>
        <p:spPr bwMode="auto">
          <a:xfrm>
            <a:off x="3392388" y="1485056"/>
            <a:ext cx="500482" cy="500604"/>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27" name="Group 33">
            <a:extLst>
              <a:ext uri="{FF2B5EF4-FFF2-40B4-BE49-F238E27FC236}">
                <a16:creationId xmlns:a16="http://schemas.microsoft.com/office/drawing/2014/main" id="{0984BE9A-3C35-4B53-BF46-2F7CD180B27F}"/>
              </a:ext>
            </a:extLst>
          </p:cNvPr>
          <p:cNvGrpSpPr>
            <a:grpSpLocks noChangeAspect="1"/>
          </p:cNvGrpSpPr>
          <p:nvPr/>
        </p:nvGrpSpPr>
        <p:grpSpPr bwMode="auto">
          <a:xfrm>
            <a:off x="466559" y="1500251"/>
            <a:ext cx="571380" cy="485409"/>
            <a:chOff x="2896" y="1434"/>
            <a:chExt cx="2273" cy="1931"/>
          </a:xfrm>
          <a:solidFill>
            <a:schemeClr val="accent1"/>
          </a:solidFill>
        </p:grpSpPr>
        <p:sp>
          <p:nvSpPr>
            <p:cNvPr id="28" name="Freeform 34">
              <a:extLst>
                <a:ext uri="{FF2B5EF4-FFF2-40B4-BE49-F238E27FC236}">
                  <a16:creationId xmlns:a16="http://schemas.microsoft.com/office/drawing/2014/main" id="{28DB79F2-FFB6-4F21-B53C-A179E6635784}"/>
                </a:ext>
              </a:extLst>
            </p:cNvPr>
            <p:cNvSpPr>
              <a:spLocks/>
            </p:cNvSpPr>
            <p:nvPr/>
          </p:nvSpPr>
          <p:spPr bwMode="auto">
            <a:xfrm>
              <a:off x="3232" y="1434"/>
              <a:ext cx="1913" cy="1504"/>
            </a:xfrm>
            <a:custGeom>
              <a:avLst/>
              <a:gdLst>
                <a:gd name="T0" fmla="*/ 353 w 810"/>
                <a:gd name="T1" fmla="*/ 637 h 637"/>
                <a:gd name="T2" fmla="*/ 341 w 810"/>
                <a:gd name="T3" fmla="*/ 632 h 637"/>
                <a:gd name="T4" fmla="*/ 8 w 810"/>
                <a:gd name="T5" fmla="*/ 322 h 637"/>
                <a:gd name="T6" fmla="*/ 7 w 810"/>
                <a:gd name="T7" fmla="*/ 297 h 637"/>
                <a:gd name="T8" fmla="*/ 33 w 810"/>
                <a:gd name="T9" fmla="*/ 296 h 637"/>
                <a:gd name="T10" fmla="*/ 350 w 810"/>
                <a:gd name="T11" fmla="*/ 592 h 637"/>
                <a:gd name="T12" fmla="*/ 775 w 810"/>
                <a:gd name="T13" fmla="*/ 9 h 637"/>
                <a:gd name="T14" fmla="*/ 800 w 810"/>
                <a:gd name="T15" fmla="*/ 5 h 637"/>
                <a:gd name="T16" fmla="*/ 804 w 810"/>
                <a:gd name="T17" fmla="*/ 31 h 637"/>
                <a:gd name="T18" fmla="*/ 368 w 810"/>
                <a:gd name="T19" fmla="*/ 630 h 637"/>
                <a:gd name="T20" fmla="*/ 355 w 810"/>
                <a:gd name="T21" fmla="*/ 637 h 637"/>
                <a:gd name="T22" fmla="*/ 353 w 810"/>
                <a:gd name="T23"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637">
                  <a:moveTo>
                    <a:pt x="353" y="637"/>
                  </a:moveTo>
                  <a:cubicBezTo>
                    <a:pt x="349" y="637"/>
                    <a:pt x="344" y="635"/>
                    <a:pt x="341" y="632"/>
                  </a:cubicBezTo>
                  <a:cubicBezTo>
                    <a:pt x="8" y="322"/>
                    <a:pt x="8" y="322"/>
                    <a:pt x="8" y="322"/>
                  </a:cubicBezTo>
                  <a:cubicBezTo>
                    <a:pt x="1" y="315"/>
                    <a:pt x="0" y="304"/>
                    <a:pt x="7" y="297"/>
                  </a:cubicBezTo>
                  <a:cubicBezTo>
                    <a:pt x="14" y="290"/>
                    <a:pt x="25" y="289"/>
                    <a:pt x="33" y="296"/>
                  </a:cubicBezTo>
                  <a:cubicBezTo>
                    <a:pt x="350" y="592"/>
                    <a:pt x="350" y="592"/>
                    <a:pt x="350" y="592"/>
                  </a:cubicBezTo>
                  <a:cubicBezTo>
                    <a:pt x="775" y="9"/>
                    <a:pt x="775" y="9"/>
                    <a:pt x="775" y="9"/>
                  </a:cubicBezTo>
                  <a:cubicBezTo>
                    <a:pt x="781" y="1"/>
                    <a:pt x="792" y="0"/>
                    <a:pt x="800" y="5"/>
                  </a:cubicBezTo>
                  <a:cubicBezTo>
                    <a:pt x="808" y="11"/>
                    <a:pt x="810" y="22"/>
                    <a:pt x="804" y="31"/>
                  </a:cubicBezTo>
                  <a:cubicBezTo>
                    <a:pt x="368" y="630"/>
                    <a:pt x="368" y="630"/>
                    <a:pt x="368" y="630"/>
                  </a:cubicBezTo>
                  <a:cubicBezTo>
                    <a:pt x="365" y="634"/>
                    <a:pt x="360" y="636"/>
                    <a:pt x="355" y="637"/>
                  </a:cubicBezTo>
                  <a:cubicBezTo>
                    <a:pt x="354" y="637"/>
                    <a:pt x="354" y="637"/>
                    <a:pt x="353" y="6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35">
              <a:extLst>
                <a:ext uri="{FF2B5EF4-FFF2-40B4-BE49-F238E27FC236}">
                  <a16:creationId xmlns:a16="http://schemas.microsoft.com/office/drawing/2014/main" id="{65BEA2DC-0A26-47DD-887B-FDBFF3815E67}"/>
                </a:ext>
              </a:extLst>
            </p:cNvPr>
            <p:cNvSpPr>
              <a:spLocks/>
            </p:cNvSpPr>
            <p:nvPr/>
          </p:nvSpPr>
          <p:spPr bwMode="auto">
            <a:xfrm>
              <a:off x="3440" y="2667"/>
              <a:ext cx="1186" cy="465"/>
            </a:xfrm>
            <a:custGeom>
              <a:avLst/>
              <a:gdLst>
                <a:gd name="T0" fmla="*/ 251 w 502"/>
                <a:gd name="T1" fmla="*/ 197 h 197"/>
                <a:gd name="T2" fmla="*/ 0 w 502"/>
                <a:gd name="T3" fmla="*/ 97 h 197"/>
                <a:gd name="T4" fmla="*/ 180 w 502"/>
                <a:gd name="T5" fmla="*/ 1 h 197"/>
                <a:gd name="T6" fmla="*/ 199 w 502"/>
                <a:gd name="T7" fmla="*/ 17 h 197"/>
                <a:gd name="T8" fmla="*/ 184 w 502"/>
                <a:gd name="T9" fmla="*/ 37 h 197"/>
                <a:gd name="T10" fmla="*/ 36 w 502"/>
                <a:gd name="T11" fmla="*/ 97 h 197"/>
                <a:gd name="T12" fmla="*/ 251 w 502"/>
                <a:gd name="T13" fmla="*/ 161 h 197"/>
                <a:gd name="T14" fmla="*/ 466 w 502"/>
                <a:gd name="T15" fmla="*/ 97 h 197"/>
                <a:gd name="T16" fmla="*/ 320 w 502"/>
                <a:gd name="T17" fmla="*/ 37 h 197"/>
                <a:gd name="T18" fmla="*/ 304 w 502"/>
                <a:gd name="T19" fmla="*/ 17 h 197"/>
                <a:gd name="T20" fmla="*/ 324 w 502"/>
                <a:gd name="T21" fmla="*/ 2 h 197"/>
                <a:gd name="T22" fmla="*/ 502 w 502"/>
                <a:gd name="T23" fmla="*/ 97 h 197"/>
                <a:gd name="T24" fmla="*/ 251 w 502"/>
                <a:gd name="T2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197">
                  <a:moveTo>
                    <a:pt x="251" y="197"/>
                  </a:moveTo>
                  <a:cubicBezTo>
                    <a:pt x="126" y="197"/>
                    <a:pt x="0" y="162"/>
                    <a:pt x="0" y="97"/>
                  </a:cubicBezTo>
                  <a:cubicBezTo>
                    <a:pt x="0" y="41"/>
                    <a:pt x="93" y="11"/>
                    <a:pt x="180" y="1"/>
                  </a:cubicBezTo>
                  <a:cubicBezTo>
                    <a:pt x="190" y="0"/>
                    <a:pt x="198" y="7"/>
                    <a:pt x="199" y="17"/>
                  </a:cubicBezTo>
                  <a:cubicBezTo>
                    <a:pt x="201" y="27"/>
                    <a:pt x="193" y="36"/>
                    <a:pt x="184" y="37"/>
                  </a:cubicBezTo>
                  <a:cubicBezTo>
                    <a:pt x="83" y="48"/>
                    <a:pt x="36" y="79"/>
                    <a:pt x="36" y="97"/>
                  </a:cubicBezTo>
                  <a:cubicBezTo>
                    <a:pt x="36" y="123"/>
                    <a:pt x="120" y="161"/>
                    <a:pt x="251" y="161"/>
                  </a:cubicBezTo>
                  <a:cubicBezTo>
                    <a:pt x="382" y="161"/>
                    <a:pt x="466" y="123"/>
                    <a:pt x="466" y="97"/>
                  </a:cubicBezTo>
                  <a:cubicBezTo>
                    <a:pt x="466" y="80"/>
                    <a:pt x="420" y="48"/>
                    <a:pt x="320" y="37"/>
                  </a:cubicBezTo>
                  <a:cubicBezTo>
                    <a:pt x="310" y="36"/>
                    <a:pt x="303" y="27"/>
                    <a:pt x="304" y="17"/>
                  </a:cubicBezTo>
                  <a:cubicBezTo>
                    <a:pt x="305" y="8"/>
                    <a:pt x="314" y="0"/>
                    <a:pt x="324" y="2"/>
                  </a:cubicBezTo>
                  <a:cubicBezTo>
                    <a:pt x="410" y="11"/>
                    <a:pt x="502" y="41"/>
                    <a:pt x="502" y="97"/>
                  </a:cubicBezTo>
                  <a:cubicBezTo>
                    <a:pt x="502" y="162"/>
                    <a:pt x="376" y="197"/>
                    <a:pt x="25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36">
              <a:extLst>
                <a:ext uri="{FF2B5EF4-FFF2-40B4-BE49-F238E27FC236}">
                  <a16:creationId xmlns:a16="http://schemas.microsoft.com/office/drawing/2014/main" id="{E4A9C5D1-D246-42C2-A3E3-F70245E5C06D}"/>
                </a:ext>
              </a:extLst>
            </p:cNvPr>
            <p:cNvSpPr>
              <a:spLocks/>
            </p:cNvSpPr>
            <p:nvPr/>
          </p:nvSpPr>
          <p:spPr bwMode="auto">
            <a:xfrm>
              <a:off x="2896" y="2527"/>
              <a:ext cx="2273" cy="838"/>
            </a:xfrm>
            <a:custGeom>
              <a:avLst/>
              <a:gdLst>
                <a:gd name="T0" fmla="*/ 481 w 962"/>
                <a:gd name="T1" fmla="*/ 355 h 355"/>
                <a:gd name="T2" fmla="*/ 147 w 962"/>
                <a:gd name="T3" fmla="*/ 307 h 355"/>
                <a:gd name="T4" fmla="*/ 0 w 962"/>
                <a:gd name="T5" fmla="*/ 175 h 355"/>
                <a:gd name="T6" fmla="*/ 347 w 962"/>
                <a:gd name="T7" fmla="*/ 2 h 355"/>
                <a:gd name="T8" fmla="*/ 367 w 962"/>
                <a:gd name="T9" fmla="*/ 18 h 355"/>
                <a:gd name="T10" fmla="*/ 351 w 962"/>
                <a:gd name="T11" fmla="*/ 38 h 355"/>
                <a:gd name="T12" fmla="*/ 119 w 962"/>
                <a:gd name="T13" fmla="*/ 94 h 355"/>
                <a:gd name="T14" fmla="*/ 36 w 962"/>
                <a:gd name="T15" fmla="*/ 175 h 355"/>
                <a:gd name="T16" fmla="*/ 481 w 962"/>
                <a:gd name="T17" fmla="*/ 319 h 355"/>
                <a:gd name="T18" fmla="*/ 926 w 962"/>
                <a:gd name="T19" fmla="*/ 175 h 355"/>
                <a:gd name="T20" fmla="*/ 594 w 962"/>
                <a:gd name="T21" fmla="*/ 36 h 355"/>
                <a:gd name="T22" fmla="*/ 577 w 962"/>
                <a:gd name="T23" fmla="*/ 17 h 355"/>
                <a:gd name="T24" fmla="*/ 597 w 962"/>
                <a:gd name="T25" fmla="*/ 1 h 355"/>
                <a:gd name="T26" fmla="*/ 962 w 962"/>
                <a:gd name="T27" fmla="*/ 175 h 355"/>
                <a:gd name="T28" fmla="*/ 815 w 962"/>
                <a:gd name="T29" fmla="*/ 307 h 355"/>
                <a:gd name="T30" fmla="*/ 481 w 962"/>
                <a:gd name="T31"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2" h="355">
                  <a:moveTo>
                    <a:pt x="481" y="355"/>
                  </a:moveTo>
                  <a:cubicBezTo>
                    <a:pt x="355" y="355"/>
                    <a:pt x="237" y="338"/>
                    <a:pt x="147" y="307"/>
                  </a:cubicBezTo>
                  <a:cubicBezTo>
                    <a:pt x="52" y="273"/>
                    <a:pt x="0" y="227"/>
                    <a:pt x="0" y="175"/>
                  </a:cubicBezTo>
                  <a:cubicBezTo>
                    <a:pt x="0" y="92"/>
                    <a:pt x="136" y="24"/>
                    <a:pt x="347" y="2"/>
                  </a:cubicBezTo>
                  <a:cubicBezTo>
                    <a:pt x="357" y="1"/>
                    <a:pt x="366" y="8"/>
                    <a:pt x="367" y="18"/>
                  </a:cubicBezTo>
                  <a:cubicBezTo>
                    <a:pt x="368" y="28"/>
                    <a:pt x="361" y="37"/>
                    <a:pt x="351" y="38"/>
                  </a:cubicBezTo>
                  <a:cubicBezTo>
                    <a:pt x="259" y="48"/>
                    <a:pt x="177" y="67"/>
                    <a:pt x="119" y="94"/>
                  </a:cubicBezTo>
                  <a:cubicBezTo>
                    <a:pt x="65" y="119"/>
                    <a:pt x="36" y="148"/>
                    <a:pt x="36" y="175"/>
                  </a:cubicBezTo>
                  <a:cubicBezTo>
                    <a:pt x="36" y="243"/>
                    <a:pt x="218" y="319"/>
                    <a:pt x="481" y="319"/>
                  </a:cubicBezTo>
                  <a:cubicBezTo>
                    <a:pt x="744" y="319"/>
                    <a:pt x="926" y="243"/>
                    <a:pt x="926" y="175"/>
                  </a:cubicBezTo>
                  <a:cubicBezTo>
                    <a:pt x="926" y="122"/>
                    <a:pt x="810" y="56"/>
                    <a:pt x="594" y="36"/>
                  </a:cubicBezTo>
                  <a:cubicBezTo>
                    <a:pt x="584" y="36"/>
                    <a:pt x="576" y="27"/>
                    <a:pt x="577" y="17"/>
                  </a:cubicBezTo>
                  <a:cubicBezTo>
                    <a:pt x="578" y="7"/>
                    <a:pt x="587" y="0"/>
                    <a:pt x="597" y="1"/>
                  </a:cubicBezTo>
                  <a:cubicBezTo>
                    <a:pt x="779" y="17"/>
                    <a:pt x="962" y="77"/>
                    <a:pt x="962" y="175"/>
                  </a:cubicBezTo>
                  <a:cubicBezTo>
                    <a:pt x="962" y="227"/>
                    <a:pt x="910" y="273"/>
                    <a:pt x="815" y="307"/>
                  </a:cubicBezTo>
                  <a:cubicBezTo>
                    <a:pt x="725" y="338"/>
                    <a:pt x="607" y="355"/>
                    <a:pt x="481"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Commitments_EC4D" title="Icon of a handshake">
            <a:extLst>
              <a:ext uri="{FF2B5EF4-FFF2-40B4-BE49-F238E27FC236}">
                <a16:creationId xmlns:a16="http://schemas.microsoft.com/office/drawing/2014/main" id="{5537C0BB-FBFC-40B3-9EDF-CCE348590894}"/>
              </a:ext>
            </a:extLst>
          </p:cNvPr>
          <p:cNvSpPr>
            <a:spLocks noChangeAspect="1" noEditPoints="1"/>
          </p:cNvSpPr>
          <p:nvPr/>
        </p:nvSpPr>
        <p:spPr bwMode="auto">
          <a:xfrm>
            <a:off x="9307875" y="1494971"/>
            <a:ext cx="523331" cy="49068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34" name="Group 33">
            <a:extLst>
              <a:ext uri="{FF2B5EF4-FFF2-40B4-BE49-F238E27FC236}">
                <a16:creationId xmlns:a16="http://schemas.microsoft.com/office/drawing/2014/main" id="{1C6776ED-1237-420C-BB5E-76C1707CDB73}"/>
              </a:ext>
            </a:extLst>
          </p:cNvPr>
          <p:cNvGrpSpPr/>
          <p:nvPr/>
        </p:nvGrpSpPr>
        <p:grpSpPr>
          <a:xfrm>
            <a:off x="6352629" y="1479824"/>
            <a:ext cx="475883" cy="502842"/>
            <a:chOff x="12831763" y="3690938"/>
            <a:chExt cx="1933576" cy="2043113"/>
          </a:xfrm>
        </p:grpSpPr>
        <p:sp>
          <p:nvSpPr>
            <p:cNvPr id="35" name="Freeform 55">
              <a:extLst>
                <a:ext uri="{FF2B5EF4-FFF2-40B4-BE49-F238E27FC236}">
                  <a16:creationId xmlns:a16="http://schemas.microsoft.com/office/drawing/2014/main" id="{21F7410D-E634-4885-A197-BBB5F48FDDBE}"/>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56">
              <a:extLst>
                <a:ext uri="{FF2B5EF4-FFF2-40B4-BE49-F238E27FC236}">
                  <a16:creationId xmlns:a16="http://schemas.microsoft.com/office/drawing/2014/main" id="{03CEE903-0B7B-4DE0-8DF3-076EA7AE2B05}"/>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57">
              <a:extLst>
                <a:ext uri="{FF2B5EF4-FFF2-40B4-BE49-F238E27FC236}">
                  <a16:creationId xmlns:a16="http://schemas.microsoft.com/office/drawing/2014/main" id="{9C93ACDF-E868-42F3-9DDD-EDE3BB6A09C0}"/>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58">
              <a:extLst>
                <a:ext uri="{FF2B5EF4-FFF2-40B4-BE49-F238E27FC236}">
                  <a16:creationId xmlns:a16="http://schemas.microsoft.com/office/drawing/2014/main" id="{D8EFFC88-D2F1-4D50-9356-210D8404E66C}"/>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59">
              <a:extLst>
                <a:ext uri="{FF2B5EF4-FFF2-40B4-BE49-F238E27FC236}">
                  <a16:creationId xmlns:a16="http://schemas.microsoft.com/office/drawing/2014/main" id="{4CFB2662-D6F8-4D7D-AE0B-6A74834A6A3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0">
              <a:extLst>
                <a:ext uri="{FF2B5EF4-FFF2-40B4-BE49-F238E27FC236}">
                  <a16:creationId xmlns:a16="http://schemas.microsoft.com/office/drawing/2014/main" id="{727521A3-02E9-422C-8FB4-9A4F86F8ABAD}"/>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933146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83B63FF-9647-4F97-83B7-54320B5AF0D0}"/>
              </a:ext>
            </a:extLst>
          </p:cNvPr>
          <p:cNvGraphicFramePr>
            <a:graphicFrameLocks noChangeAspect="1"/>
          </p:cNvGraphicFramePr>
          <p:nvPr>
            <p:custDataLst>
              <p:tags r:id="rId2"/>
            </p:custDataLst>
            <p:extLst>
              <p:ext uri="{D42A27DB-BD31-4B8C-83A1-F6EECF244321}">
                <p14:modId xmlns:p14="http://schemas.microsoft.com/office/powerpoint/2010/main" val="2738046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59"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83B63FF-9647-4F97-83B7-54320B5AF0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91B8EFE-8107-462A-AE56-745D275DC9AE}"/>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8" name="Rectangle 7">
            <a:extLst>
              <a:ext uri="{FF2B5EF4-FFF2-40B4-BE49-F238E27FC236}">
                <a16:creationId xmlns:a16="http://schemas.microsoft.com/office/drawing/2014/main" id="{5CC5FB5F-BB69-4338-8453-26EB06926A85}"/>
              </a:ext>
            </a:extLst>
          </p:cNvPr>
          <p:cNvSpPr/>
          <p:nvPr/>
        </p:nvSpPr>
        <p:spPr bwMode="auto">
          <a:xfrm>
            <a:off x="912593" y="2859326"/>
            <a:ext cx="1758506" cy="1039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14400">
              <a:defRPr/>
            </a:pPr>
            <a:r>
              <a:rPr lang="en-US" sz="1050" b="1" dirty="0" err="1">
                <a:solidFill>
                  <a:schemeClr val="bg1"/>
                </a:solidFill>
                <a:ea typeface="ＭＳ Ｐゴシック" charset="0"/>
              </a:rPr>
              <a:t>DaaS</a:t>
            </a:r>
            <a:r>
              <a:rPr lang="en-US" sz="1050" b="1" dirty="0">
                <a:solidFill>
                  <a:schemeClr val="bg1"/>
                </a:solidFill>
                <a:ea typeface="ＭＳ Ｐゴシック" charset="0"/>
              </a:rPr>
              <a:t> Provider: CSP </a:t>
            </a:r>
          </a:p>
          <a:p>
            <a:pPr defTabSz="914400">
              <a:defRPr/>
            </a:pPr>
            <a:r>
              <a:rPr lang="en-US" sz="1000" dirty="0">
                <a:solidFill>
                  <a:schemeClr val="bg1"/>
                </a:solidFill>
                <a:ea typeface="ＭＳ Ｐゴシック" charset="0"/>
              </a:rPr>
              <a:t>Partners providing fully managed WVD by bundling value-added services with WVD</a:t>
            </a:r>
            <a:endParaRPr lang="en-US" sz="1000" dirty="0">
              <a:solidFill>
                <a:schemeClr val="bg1"/>
              </a:solidFill>
              <a:latin typeface="Segoe UI Semilight"/>
            </a:endParaRPr>
          </a:p>
        </p:txBody>
      </p:sp>
      <p:sp>
        <p:nvSpPr>
          <p:cNvPr id="81" name="Rectangle 80">
            <a:extLst>
              <a:ext uri="{FF2B5EF4-FFF2-40B4-BE49-F238E27FC236}">
                <a16:creationId xmlns:a16="http://schemas.microsoft.com/office/drawing/2014/main" id="{35C3DF49-959B-4B5A-8821-4EBD21256ABE}"/>
              </a:ext>
            </a:extLst>
          </p:cNvPr>
          <p:cNvSpPr/>
          <p:nvPr/>
        </p:nvSpPr>
        <p:spPr bwMode="auto">
          <a:xfrm>
            <a:off x="912593" y="3996751"/>
            <a:ext cx="1758506" cy="1039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14400">
              <a:defRPr/>
            </a:pPr>
            <a:r>
              <a:rPr lang="en-US" sz="1050" b="1" dirty="0">
                <a:solidFill>
                  <a:schemeClr val="bg1"/>
                </a:solidFill>
                <a:ea typeface="ＭＳ Ｐゴシック" charset="0"/>
              </a:rPr>
              <a:t>Value Added Services/SW Provider</a:t>
            </a:r>
          </a:p>
          <a:p>
            <a:pPr defTabSz="914400">
              <a:defRPr/>
            </a:pPr>
            <a:r>
              <a:rPr lang="en-US" sz="1000" dirty="0">
                <a:solidFill>
                  <a:schemeClr val="bg1"/>
                </a:solidFill>
                <a:ea typeface="ＭＳ Ｐゴシック" charset="0"/>
              </a:rPr>
              <a:t>Partners providing software and services components by on top</a:t>
            </a:r>
            <a:br>
              <a:rPr lang="en-US" sz="1000" dirty="0">
                <a:solidFill>
                  <a:schemeClr val="bg1"/>
                </a:solidFill>
                <a:ea typeface="ＭＳ Ｐゴシック" charset="0"/>
              </a:rPr>
            </a:br>
            <a:r>
              <a:rPr lang="en-US" sz="1000" dirty="0">
                <a:solidFill>
                  <a:schemeClr val="bg1"/>
                </a:solidFill>
                <a:ea typeface="ＭＳ Ｐゴシック" charset="0"/>
              </a:rPr>
              <a:t>of WVD </a:t>
            </a:r>
          </a:p>
        </p:txBody>
      </p:sp>
      <p:sp>
        <p:nvSpPr>
          <p:cNvPr id="83" name="Rectangle 82">
            <a:extLst>
              <a:ext uri="{FF2B5EF4-FFF2-40B4-BE49-F238E27FC236}">
                <a16:creationId xmlns:a16="http://schemas.microsoft.com/office/drawing/2014/main" id="{91D75A36-AAB7-431C-BAEE-22388AD321FA}"/>
              </a:ext>
            </a:extLst>
          </p:cNvPr>
          <p:cNvSpPr/>
          <p:nvPr/>
        </p:nvSpPr>
        <p:spPr bwMode="auto">
          <a:xfrm>
            <a:off x="912593" y="5134177"/>
            <a:ext cx="1758506" cy="1039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14400">
              <a:defRPr/>
            </a:pPr>
            <a:r>
              <a:rPr lang="en-US" sz="1050" b="1" dirty="0">
                <a:solidFill>
                  <a:schemeClr val="bg1"/>
                </a:solidFill>
                <a:ea typeface="ＭＳ Ｐゴシック" charset="0"/>
              </a:rPr>
              <a:t>Infrastructure Provider </a:t>
            </a:r>
          </a:p>
          <a:p>
            <a:pPr defTabSz="914400">
              <a:defRPr/>
            </a:pPr>
            <a:r>
              <a:rPr lang="en-US" sz="1000" dirty="0">
                <a:solidFill>
                  <a:schemeClr val="bg1"/>
                </a:solidFill>
                <a:ea typeface="ＭＳ Ｐゴシック" charset="0"/>
              </a:rPr>
              <a:t>Partners providing infrastructure components to extend the capabilities of WVD </a:t>
            </a:r>
          </a:p>
        </p:txBody>
      </p:sp>
      <p:sp>
        <p:nvSpPr>
          <p:cNvPr id="43" name="Rectangle 42">
            <a:extLst>
              <a:ext uri="{FF2B5EF4-FFF2-40B4-BE49-F238E27FC236}">
                <a16:creationId xmlns:a16="http://schemas.microsoft.com/office/drawing/2014/main" id="{090CF1D1-5CBE-4448-A876-5962A1D3D452}"/>
              </a:ext>
            </a:extLst>
          </p:cNvPr>
          <p:cNvSpPr/>
          <p:nvPr/>
        </p:nvSpPr>
        <p:spPr>
          <a:xfrm>
            <a:off x="912593" y="1227894"/>
            <a:ext cx="1758506" cy="1540351"/>
          </a:xfrm>
          <a:prstGeom prst="rect">
            <a:avLst/>
          </a:prstGeom>
          <a:solidFill>
            <a:schemeClr val="accent3">
              <a:lumMod val="50000"/>
            </a:schemeClr>
          </a:solidFill>
          <a:ln w="6350">
            <a:solidFill>
              <a:schemeClr val="accent3">
                <a:lumMod val="50000"/>
              </a:schemeClr>
            </a:solidFill>
          </a:ln>
        </p:spPr>
        <p:txBody>
          <a:bodyPr wrap="square" lIns="91440" tIns="45720" rIns="91440" bIns="45720" anchor="ctr">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Recruit, land partner offerings and scale to accelerate the Windows Virtual Desktop adoption</a:t>
            </a: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Partner strategy</a:t>
            </a:r>
          </a:p>
        </p:txBody>
      </p:sp>
      <p:sp>
        <p:nvSpPr>
          <p:cNvPr id="80" name="Oval 79">
            <a:extLst>
              <a:ext uri="{FF2B5EF4-FFF2-40B4-BE49-F238E27FC236}">
                <a16:creationId xmlns:a16="http://schemas.microsoft.com/office/drawing/2014/main" id="{E5F95106-E1DA-47F3-BEC1-E4E43C9CBDEE}"/>
              </a:ext>
            </a:extLst>
          </p:cNvPr>
          <p:cNvSpPr/>
          <p:nvPr/>
        </p:nvSpPr>
        <p:spPr bwMode="auto">
          <a:xfrm>
            <a:off x="786668" y="3249699"/>
            <a:ext cx="258294" cy="258294"/>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mj-lt"/>
                <a:ea typeface="+mn-ea"/>
                <a:cs typeface="+mn-cs"/>
              </a:rPr>
              <a:t>1</a:t>
            </a:r>
          </a:p>
        </p:txBody>
      </p:sp>
      <p:sp>
        <p:nvSpPr>
          <p:cNvPr id="82" name="Oval 81">
            <a:extLst>
              <a:ext uri="{FF2B5EF4-FFF2-40B4-BE49-F238E27FC236}">
                <a16:creationId xmlns:a16="http://schemas.microsoft.com/office/drawing/2014/main" id="{468D90B3-786A-45C5-937B-85F5DB3C38F1}"/>
              </a:ext>
            </a:extLst>
          </p:cNvPr>
          <p:cNvSpPr/>
          <p:nvPr/>
        </p:nvSpPr>
        <p:spPr bwMode="auto">
          <a:xfrm>
            <a:off x="786668" y="4387124"/>
            <a:ext cx="258294" cy="258294"/>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mj-lt"/>
                <a:ea typeface="+mn-ea"/>
                <a:cs typeface="+mn-cs"/>
              </a:rPr>
              <a:t>2</a:t>
            </a:r>
          </a:p>
        </p:txBody>
      </p:sp>
      <p:sp>
        <p:nvSpPr>
          <p:cNvPr id="84" name="Oval 83">
            <a:extLst>
              <a:ext uri="{FF2B5EF4-FFF2-40B4-BE49-F238E27FC236}">
                <a16:creationId xmlns:a16="http://schemas.microsoft.com/office/drawing/2014/main" id="{AF02C824-C775-4C03-934E-C2B3984A23C6}"/>
              </a:ext>
            </a:extLst>
          </p:cNvPr>
          <p:cNvSpPr/>
          <p:nvPr/>
        </p:nvSpPr>
        <p:spPr bwMode="auto">
          <a:xfrm>
            <a:off x="786668" y="5524550"/>
            <a:ext cx="258294" cy="258294"/>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400" kern="0" dirty="0">
                <a:solidFill>
                  <a:schemeClr val="accent1"/>
                </a:solidFill>
                <a:latin typeface="+mj-lt"/>
              </a:rPr>
              <a:t>3</a:t>
            </a:r>
            <a:endParaRPr kumimoji="0" lang="en-US" sz="1400" b="0" i="0" u="none" strike="noStrike" kern="0" cap="none" spc="0" normalizeH="0" baseline="0" noProof="0" dirty="0">
              <a:ln>
                <a:noFill/>
              </a:ln>
              <a:solidFill>
                <a:schemeClr val="accent1"/>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099BB29C-39E7-46C9-8313-B4F6DCDF02D5}"/>
              </a:ext>
            </a:extLst>
          </p:cNvPr>
          <p:cNvGrpSpPr/>
          <p:nvPr/>
        </p:nvGrpSpPr>
        <p:grpSpPr>
          <a:xfrm>
            <a:off x="2784408" y="3940630"/>
            <a:ext cx="6670040" cy="1144450"/>
            <a:chOff x="2834640" y="4359300"/>
            <a:chExt cx="9006840" cy="1298361"/>
          </a:xfrm>
        </p:grpSpPr>
        <p:cxnSp>
          <p:nvCxnSpPr>
            <p:cNvPr id="11" name="Straight Connector 10">
              <a:extLst>
                <a:ext uri="{FF2B5EF4-FFF2-40B4-BE49-F238E27FC236}">
                  <a16:creationId xmlns:a16="http://schemas.microsoft.com/office/drawing/2014/main" id="{EF12198C-3B22-47FA-AAB6-E7E9417B4B01}"/>
                </a:ext>
              </a:extLst>
            </p:cNvPr>
            <p:cNvCxnSpPr/>
            <p:nvPr/>
          </p:nvCxnSpPr>
          <p:spPr>
            <a:xfrm>
              <a:off x="2834640" y="4359300"/>
              <a:ext cx="9006840"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6113860-2F37-428D-B3FD-405E0749AB0F}"/>
                </a:ext>
              </a:extLst>
            </p:cNvPr>
            <p:cNvCxnSpPr/>
            <p:nvPr/>
          </p:nvCxnSpPr>
          <p:spPr>
            <a:xfrm>
              <a:off x="2834640" y="5657661"/>
              <a:ext cx="9006840"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61" name="Picture 60" descr="A close up of a logo&#10;&#10;Description automatically generated">
            <a:extLst>
              <a:ext uri="{FF2B5EF4-FFF2-40B4-BE49-F238E27FC236}">
                <a16:creationId xmlns:a16="http://schemas.microsoft.com/office/drawing/2014/main" id="{0A6315D9-A39F-4BF7-BE3D-3C5112C6C0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1827" y="5454229"/>
            <a:ext cx="731520" cy="275783"/>
          </a:xfrm>
          <a:prstGeom prst="rect">
            <a:avLst/>
          </a:prstGeom>
        </p:spPr>
      </p:pic>
      <p:grpSp>
        <p:nvGrpSpPr>
          <p:cNvPr id="14" name="Group 13">
            <a:extLst>
              <a:ext uri="{FF2B5EF4-FFF2-40B4-BE49-F238E27FC236}">
                <a16:creationId xmlns:a16="http://schemas.microsoft.com/office/drawing/2014/main" id="{FC1D610B-7DAE-48F9-947C-E42DF2CEB7DD}"/>
              </a:ext>
            </a:extLst>
          </p:cNvPr>
          <p:cNvGrpSpPr/>
          <p:nvPr/>
        </p:nvGrpSpPr>
        <p:grpSpPr>
          <a:xfrm>
            <a:off x="6426985" y="4263657"/>
            <a:ext cx="1565871" cy="534139"/>
            <a:chOff x="4635394" y="8757108"/>
            <a:chExt cx="1565871" cy="534139"/>
          </a:xfrm>
        </p:grpSpPr>
        <p:pic>
          <p:nvPicPr>
            <p:cNvPr id="62" name="Picture 61">
              <a:extLst>
                <a:ext uri="{FF2B5EF4-FFF2-40B4-BE49-F238E27FC236}">
                  <a16:creationId xmlns:a16="http://schemas.microsoft.com/office/drawing/2014/main" id="{7A813852-E08C-48D0-BF5D-131AAFEE6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5394" y="8784255"/>
              <a:ext cx="731520" cy="377864"/>
            </a:xfrm>
            <a:prstGeom prst="rect">
              <a:avLst/>
            </a:prstGeom>
          </p:spPr>
        </p:pic>
        <p:pic>
          <p:nvPicPr>
            <p:cNvPr id="64" name="Picture 63">
              <a:extLst>
                <a:ext uri="{FF2B5EF4-FFF2-40B4-BE49-F238E27FC236}">
                  <a16:creationId xmlns:a16="http://schemas.microsoft.com/office/drawing/2014/main" id="{8B0D6F37-3589-466C-A737-28BD74458C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9745" y="8757108"/>
              <a:ext cx="731520" cy="219456"/>
            </a:xfrm>
            <a:prstGeom prst="rect">
              <a:avLst/>
            </a:prstGeom>
          </p:spPr>
        </p:pic>
        <p:pic>
          <p:nvPicPr>
            <p:cNvPr id="66" name="Picture 65">
              <a:extLst>
                <a:ext uri="{FF2B5EF4-FFF2-40B4-BE49-F238E27FC236}">
                  <a16:creationId xmlns:a16="http://schemas.microsoft.com/office/drawing/2014/main" id="{AACA8C51-3EE2-45F3-A5CC-8F3638EACC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39980" y="9044143"/>
              <a:ext cx="731520" cy="247104"/>
            </a:xfrm>
            <a:prstGeom prst="rect">
              <a:avLst/>
            </a:prstGeom>
          </p:spPr>
        </p:pic>
      </p:grpSp>
      <p:grpSp>
        <p:nvGrpSpPr>
          <p:cNvPr id="15" name="Group 14">
            <a:extLst>
              <a:ext uri="{FF2B5EF4-FFF2-40B4-BE49-F238E27FC236}">
                <a16:creationId xmlns:a16="http://schemas.microsoft.com/office/drawing/2014/main" id="{A8613178-C552-4362-9A50-D08D18205AC4}"/>
              </a:ext>
            </a:extLst>
          </p:cNvPr>
          <p:cNvGrpSpPr/>
          <p:nvPr/>
        </p:nvGrpSpPr>
        <p:grpSpPr>
          <a:xfrm>
            <a:off x="9656550" y="3987030"/>
            <a:ext cx="937626" cy="1026608"/>
            <a:chOff x="7052711" y="8606865"/>
            <a:chExt cx="825856" cy="904230"/>
          </a:xfrm>
        </p:grpSpPr>
        <p:pic>
          <p:nvPicPr>
            <p:cNvPr id="63" name="Picture 62">
              <a:extLst>
                <a:ext uri="{FF2B5EF4-FFF2-40B4-BE49-F238E27FC236}">
                  <a16:creationId xmlns:a16="http://schemas.microsoft.com/office/drawing/2014/main" id="{322B2A11-1129-4CD1-B1D9-63CC0C33DBFF}"/>
                </a:ext>
              </a:extLst>
            </p:cNvPr>
            <p:cNvPicPr>
              <a:picLocks noChangeAspect="1"/>
            </p:cNvPicPr>
            <p:nvPr/>
          </p:nvPicPr>
          <p:blipFill rotWithShape="1">
            <a:blip r:embed="rId12">
              <a:extLst>
                <a:ext uri="{28A0092B-C50C-407E-A947-70E740481C1C}">
                  <a14:useLocalDpi xmlns:a14="http://schemas.microsoft.com/office/drawing/2010/main" val="0"/>
                </a:ext>
              </a:extLst>
            </a:blip>
            <a:srcRect t="34318" b="38336"/>
            <a:stretch/>
          </p:blipFill>
          <p:spPr>
            <a:xfrm>
              <a:off x="7053890" y="9285903"/>
              <a:ext cx="823498" cy="225192"/>
            </a:xfrm>
            <a:prstGeom prst="rect">
              <a:avLst/>
            </a:prstGeom>
          </p:spPr>
        </p:pic>
        <p:pic>
          <p:nvPicPr>
            <p:cNvPr id="65" name="Picture 64">
              <a:extLst>
                <a:ext uri="{FF2B5EF4-FFF2-40B4-BE49-F238E27FC236}">
                  <a16:creationId xmlns:a16="http://schemas.microsoft.com/office/drawing/2014/main" id="{650A8A9E-03B6-4042-AB8D-931E00460F5D}"/>
                </a:ext>
              </a:extLst>
            </p:cNvPr>
            <p:cNvPicPr>
              <a:picLocks noChangeAspect="1"/>
            </p:cNvPicPr>
            <p:nvPr/>
          </p:nvPicPr>
          <p:blipFill rotWithShape="1">
            <a:blip r:embed="rId13">
              <a:extLst>
                <a:ext uri="{28A0092B-C50C-407E-A947-70E740481C1C}">
                  <a14:useLocalDpi xmlns:a14="http://schemas.microsoft.com/office/drawing/2010/main" val="0"/>
                </a:ext>
              </a:extLst>
            </a:blip>
            <a:srcRect l="4544" t="10577" r="4544" b="10577"/>
            <a:stretch/>
          </p:blipFill>
          <p:spPr>
            <a:xfrm>
              <a:off x="7052711" y="8606865"/>
              <a:ext cx="825856" cy="238752"/>
            </a:xfrm>
            <a:prstGeom prst="rect">
              <a:avLst/>
            </a:prstGeom>
          </p:spPr>
        </p:pic>
        <p:pic>
          <p:nvPicPr>
            <p:cNvPr id="67" name="Picture 66">
              <a:extLst>
                <a:ext uri="{FF2B5EF4-FFF2-40B4-BE49-F238E27FC236}">
                  <a16:creationId xmlns:a16="http://schemas.microsoft.com/office/drawing/2014/main" id="{C59E8895-AA51-405F-B7FC-A026F7B14B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64511" y="8930261"/>
              <a:ext cx="802256" cy="270998"/>
            </a:xfrm>
            <a:prstGeom prst="rect">
              <a:avLst/>
            </a:prstGeom>
          </p:spPr>
        </p:pic>
      </p:grpSp>
      <p:pic>
        <p:nvPicPr>
          <p:cNvPr id="68" name="Picture 67">
            <a:extLst>
              <a:ext uri="{FF2B5EF4-FFF2-40B4-BE49-F238E27FC236}">
                <a16:creationId xmlns:a16="http://schemas.microsoft.com/office/drawing/2014/main" id="{C0F470DC-5476-4123-82B5-E3413C23E13A}"/>
              </a:ext>
            </a:extLst>
          </p:cNvPr>
          <p:cNvPicPr>
            <a:picLocks noChangeAspect="1"/>
          </p:cNvPicPr>
          <p:nvPr/>
        </p:nvPicPr>
        <p:blipFill rotWithShape="1">
          <a:blip r:embed="rId12">
            <a:extLst>
              <a:ext uri="{28A0092B-C50C-407E-A947-70E740481C1C}">
                <a14:useLocalDpi xmlns:a14="http://schemas.microsoft.com/office/drawing/2010/main" val="0"/>
              </a:ext>
            </a:extLst>
          </a:blip>
          <a:srcRect t="34318" b="38336"/>
          <a:stretch/>
        </p:blipFill>
        <p:spPr>
          <a:xfrm>
            <a:off x="3621835" y="4637099"/>
            <a:ext cx="991503" cy="271135"/>
          </a:xfrm>
          <a:prstGeom prst="rect">
            <a:avLst/>
          </a:prstGeom>
        </p:spPr>
      </p:pic>
      <p:pic>
        <p:nvPicPr>
          <p:cNvPr id="69" name="Picture 68">
            <a:extLst>
              <a:ext uri="{FF2B5EF4-FFF2-40B4-BE49-F238E27FC236}">
                <a16:creationId xmlns:a16="http://schemas.microsoft.com/office/drawing/2014/main" id="{964FB5CE-6DCB-463F-86FC-8BEC4A6C8E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21835" y="4224218"/>
            <a:ext cx="991503" cy="334925"/>
          </a:xfrm>
          <a:prstGeom prst="rect">
            <a:avLst/>
          </a:prstGeom>
        </p:spPr>
      </p:pic>
      <p:pic>
        <p:nvPicPr>
          <p:cNvPr id="92" name="Picture 91" descr="A close up of a logo&#10;&#10;Description automatically generated">
            <a:extLst>
              <a:ext uri="{FF2B5EF4-FFF2-40B4-BE49-F238E27FC236}">
                <a16:creationId xmlns:a16="http://schemas.microsoft.com/office/drawing/2014/main" id="{0C2E5BAA-C712-4792-9A50-6F5F16C583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811" y="5400714"/>
            <a:ext cx="731520" cy="275783"/>
          </a:xfrm>
          <a:prstGeom prst="rect">
            <a:avLst/>
          </a:prstGeom>
        </p:spPr>
      </p:pic>
      <p:pic>
        <p:nvPicPr>
          <p:cNvPr id="93" name="Picture 92" descr="A close up of a logo&#10;&#10;Description automatically generated">
            <a:extLst>
              <a:ext uri="{FF2B5EF4-FFF2-40B4-BE49-F238E27FC236}">
                <a16:creationId xmlns:a16="http://schemas.microsoft.com/office/drawing/2014/main" id="{0440E17C-58F9-4011-B20D-E1D0421E36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9603" y="5454229"/>
            <a:ext cx="731520" cy="275783"/>
          </a:xfrm>
          <a:prstGeom prst="rect">
            <a:avLst/>
          </a:prstGeom>
        </p:spPr>
      </p:pic>
      <p:grpSp>
        <p:nvGrpSpPr>
          <p:cNvPr id="18" name="Group 17">
            <a:extLst>
              <a:ext uri="{FF2B5EF4-FFF2-40B4-BE49-F238E27FC236}">
                <a16:creationId xmlns:a16="http://schemas.microsoft.com/office/drawing/2014/main" id="{E0A80708-223D-4A31-A417-315DB7C2838B}"/>
              </a:ext>
            </a:extLst>
          </p:cNvPr>
          <p:cNvGrpSpPr/>
          <p:nvPr/>
        </p:nvGrpSpPr>
        <p:grpSpPr>
          <a:xfrm>
            <a:off x="8686089" y="2057400"/>
            <a:ext cx="2892977" cy="4115817"/>
            <a:chOff x="4931532" y="3141269"/>
            <a:chExt cx="2094312" cy="3067651"/>
          </a:xfrm>
        </p:grpSpPr>
        <p:cxnSp>
          <p:nvCxnSpPr>
            <p:cNvPr id="17" name="Straight Connector 16">
              <a:extLst>
                <a:ext uri="{FF2B5EF4-FFF2-40B4-BE49-F238E27FC236}">
                  <a16:creationId xmlns:a16="http://schemas.microsoft.com/office/drawing/2014/main" id="{CB069F0E-A92D-49D6-9AD2-C307353573CE}"/>
                </a:ext>
              </a:extLst>
            </p:cNvPr>
            <p:cNvCxnSpPr/>
            <p:nvPr/>
          </p:nvCxnSpPr>
          <p:spPr>
            <a:xfrm>
              <a:off x="4931532" y="3141269"/>
              <a:ext cx="0" cy="3067651"/>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2DCB981-39B5-415B-9769-EA961AAF2BDD}"/>
                </a:ext>
              </a:extLst>
            </p:cNvPr>
            <p:cNvCxnSpPr/>
            <p:nvPr/>
          </p:nvCxnSpPr>
          <p:spPr>
            <a:xfrm>
              <a:off x="7025844" y="3141269"/>
              <a:ext cx="0" cy="3067651"/>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6EA3F39-2610-47A2-BAD5-F666A91CAF94}"/>
              </a:ext>
            </a:extLst>
          </p:cNvPr>
          <p:cNvGrpSpPr/>
          <p:nvPr/>
        </p:nvGrpSpPr>
        <p:grpSpPr>
          <a:xfrm>
            <a:off x="2845429" y="1313543"/>
            <a:ext cx="8803499" cy="1369427"/>
            <a:chOff x="2493737" y="1389743"/>
            <a:chExt cx="6602993" cy="1610514"/>
          </a:xfrm>
        </p:grpSpPr>
        <p:sp>
          <p:nvSpPr>
            <p:cNvPr id="5" name="Rectangle 4">
              <a:extLst>
                <a:ext uri="{FF2B5EF4-FFF2-40B4-BE49-F238E27FC236}">
                  <a16:creationId xmlns:a16="http://schemas.microsoft.com/office/drawing/2014/main" id="{11AE9407-7204-47D7-85BA-925FB5BF6226}"/>
                </a:ext>
              </a:extLst>
            </p:cNvPr>
            <p:cNvSpPr/>
            <p:nvPr/>
          </p:nvSpPr>
          <p:spPr bwMode="auto">
            <a:xfrm>
              <a:off x="2493737" y="1389743"/>
              <a:ext cx="6602993" cy="39768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14400">
                <a:defRPr/>
              </a:pPr>
              <a:r>
                <a:rPr lang="en-US" sz="1200" kern="0" dirty="0">
                  <a:solidFill>
                    <a:srgbClr val="FFFFFF"/>
                  </a:solidFill>
                  <a:latin typeface="+mj-lt"/>
                </a:rPr>
                <a:t>Customer lifecycle </a:t>
              </a:r>
            </a:p>
          </p:txBody>
        </p:sp>
        <p:sp>
          <p:nvSpPr>
            <p:cNvPr id="73" name="Arrow: Pentagon 72">
              <a:extLst>
                <a:ext uri="{FF2B5EF4-FFF2-40B4-BE49-F238E27FC236}">
                  <a16:creationId xmlns:a16="http://schemas.microsoft.com/office/drawing/2014/main" id="{2869855F-FCB7-4FCE-836E-B0819C38F800}"/>
                </a:ext>
              </a:extLst>
            </p:cNvPr>
            <p:cNvSpPr/>
            <p:nvPr/>
          </p:nvSpPr>
          <p:spPr>
            <a:xfrm>
              <a:off x="2493738" y="1852351"/>
              <a:ext cx="2204608" cy="317801"/>
            </a:xfrm>
            <a:prstGeom prst="homePlate">
              <a:avLst>
                <a:gd name="adj" fmla="val 28143"/>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FFFFFF"/>
                  </a:solidFill>
                  <a:effectLst/>
                  <a:uLnTx/>
                  <a:uFillTx/>
                  <a:latin typeface="+mj-lt"/>
                  <a:ea typeface="+mn-ea"/>
                  <a:cs typeface="+mn-cs"/>
                </a:rPr>
                <a:t> Assess</a:t>
              </a:r>
            </a:p>
          </p:txBody>
        </p:sp>
        <p:sp>
          <p:nvSpPr>
            <p:cNvPr id="74" name="Arrow: Chevron 73">
              <a:extLst>
                <a:ext uri="{FF2B5EF4-FFF2-40B4-BE49-F238E27FC236}">
                  <a16:creationId xmlns:a16="http://schemas.microsoft.com/office/drawing/2014/main" id="{0E9665C2-0F83-49A7-B7C9-9C90F51F3EBD}"/>
                </a:ext>
              </a:extLst>
            </p:cNvPr>
            <p:cNvSpPr/>
            <p:nvPr/>
          </p:nvSpPr>
          <p:spPr>
            <a:xfrm>
              <a:off x="4692930" y="1852351"/>
              <a:ext cx="2204608" cy="317801"/>
            </a:xfrm>
            <a:prstGeom prst="chevron">
              <a:avLst>
                <a:gd name="adj" fmla="val 25520"/>
              </a:avLst>
            </a:prstGeom>
            <a:solidFill>
              <a:schemeClr val="accent3"/>
            </a:solidFill>
            <a:ln w="10795" cap="flat" cmpd="sng" algn="ctr">
              <a:noFill/>
              <a:prstDash val="solid"/>
            </a:ln>
            <a:effectLst/>
          </p:spPr>
          <p:txBody>
            <a:bodyPr rtlCol="0" anchor="ctr"/>
            <a:lstStyle/>
            <a:p>
              <a:pPr lvl="0" algn="ctr" defTabSz="914400">
                <a:defRPr/>
              </a:pPr>
              <a:r>
                <a:rPr lang="en-US" sz="1200" kern="0" dirty="0">
                  <a:solidFill>
                    <a:srgbClr val="FFFFFF"/>
                  </a:solidFill>
                  <a:latin typeface="+mj-lt"/>
                </a:rPr>
                <a:t>Deploy</a:t>
              </a:r>
            </a:p>
          </p:txBody>
        </p:sp>
        <p:sp>
          <p:nvSpPr>
            <p:cNvPr id="75" name="Arrow: Chevron 74">
              <a:extLst>
                <a:ext uri="{FF2B5EF4-FFF2-40B4-BE49-F238E27FC236}">
                  <a16:creationId xmlns:a16="http://schemas.microsoft.com/office/drawing/2014/main" id="{8C0E5B3D-49E0-402F-A058-4DC2C3D8BB76}"/>
                </a:ext>
              </a:extLst>
            </p:cNvPr>
            <p:cNvSpPr/>
            <p:nvPr/>
          </p:nvSpPr>
          <p:spPr>
            <a:xfrm>
              <a:off x="6892122" y="1852351"/>
              <a:ext cx="2204608" cy="317801"/>
            </a:xfrm>
            <a:prstGeom prst="chevron">
              <a:avLst>
                <a:gd name="adj" fmla="val 25520"/>
              </a:avLst>
            </a:prstGeom>
            <a:solidFill>
              <a:schemeClr val="accent3"/>
            </a:solidFill>
            <a:ln w="10795" cap="flat" cmpd="sng" algn="ctr">
              <a:noFill/>
              <a:prstDash val="solid"/>
            </a:ln>
            <a:effectLst/>
          </p:spPr>
          <p:txBody>
            <a:bodyPr rtlCol="0" anchor="ctr"/>
            <a:lstStyle/>
            <a:p>
              <a:pPr lvl="0" algn="ctr" defTabSz="914400">
                <a:defRPr/>
              </a:pPr>
              <a:r>
                <a:rPr lang="en-US" sz="1200" kern="0" dirty="0">
                  <a:solidFill>
                    <a:srgbClr val="FFFFFF"/>
                  </a:solidFill>
                  <a:latin typeface="+mj-lt"/>
                </a:rPr>
                <a:t>Manage</a:t>
              </a:r>
            </a:p>
          </p:txBody>
        </p:sp>
        <p:sp>
          <p:nvSpPr>
            <p:cNvPr id="76" name="Rectangle 75">
              <a:extLst>
                <a:ext uri="{FF2B5EF4-FFF2-40B4-BE49-F238E27FC236}">
                  <a16:creationId xmlns:a16="http://schemas.microsoft.com/office/drawing/2014/main" id="{9EE4AB2B-CEF9-4C5F-AE85-D2F07A5C9A62}"/>
                </a:ext>
              </a:extLst>
            </p:cNvPr>
            <p:cNvSpPr/>
            <p:nvPr/>
          </p:nvSpPr>
          <p:spPr>
            <a:xfrm>
              <a:off x="2493738" y="2203944"/>
              <a:ext cx="2104420" cy="796313"/>
            </a:xfrm>
            <a:prstGeom prst="rect">
              <a:avLst/>
            </a:prstGeom>
          </p:spPr>
          <p:txBody>
            <a:bodyPr wrap="square" lIns="0" tIns="0" rIns="0" bIns="0">
              <a:spAutoFit/>
            </a:bodyPr>
            <a:lstStyle/>
            <a:p>
              <a:pPr defTabSz="914400">
                <a:defRPr/>
              </a:pPr>
              <a:r>
                <a:rPr lang="en-US" sz="1100" dirty="0">
                  <a:solidFill>
                    <a:srgbClr val="000000"/>
                  </a:solidFill>
                  <a:ea typeface="ＭＳ Ｐゴシック" charset="0"/>
                </a:rPr>
                <a:t>Provide insight on readiness</a:t>
              </a:r>
              <a:br>
                <a:rPr lang="en-US" sz="1100" dirty="0">
                  <a:solidFill>
                    <a:srgbClr val="000000"/>
                  </a:solidFill>
                  <a:ea typeface="ＭＳ Ｐゴシック" charset="0"/>
                </a:rPr>
              </a:br>
              <a:r>
                <a:rPr lang="en-US" sz="1100" dirty="0">
                  <a:solidFill>
                    <a:srgbClr val="000000"/>
                  </a:solidFill>
                  <a:ea typeface="ＭＳ Ｐゴシック" charset="0"/>
                </a:rPr>
                <a:t>to adopt WVD along with recommended migration path</a:t>
              </a:r>
              <a:br>
                <a:rPr lang="en-US" sz="1100" dirty="0">
                  <a:solidFill>
                    <a:srgbClr val="000000"/>
                  </a:solidFill>
                  <a:ea typeface="ＭＳ Ｐゴシック" charset="0"/>
                </a:rPr>
              </a:br>
              <a:r>
                <a:rPr lang="en-US" sz="1100" dirty="0">
                  <a:solidFill>
                    <a:srgbClr val="000000"/>
                  </a:solidFill>
                  <a:ea typeface="ＭＳ Ｐゴシック" charset="0"/>
                </a:rPr>
                <a:t>by workloads/user groups</a:t>
              </a:r>
              <a:endParaRPr lang="en-US" sz="1100" dirty="0">
                <a:solidFill>
                  <a:srgbClr val="353535"/>
                </a:solidFill>
                <a:latin typeface="Segoe UI Semilight"/>
              </a:endParaRPr>
            </a:p>
          </p:txBody>
        </p:sp>
        <p:sp>
          <p:nvSpPr>
            <p:cNvPr id="77" name="Rectangle 76">
              <a:extLst>
                <a:ext uri="{FF2B5EF4-FFF2-40B4-BE49-F238E27FC236}">
                  <a16:creationId xmlns:a16="http://schemas.microsoft.com/office/drawing/2014/main" id="{7FD5965D-6F42-4B07-BF14-A47632864B9C}"/>
                </a:ext>
              </a:extLst>
            </p:cNvPr>
            <p:cNvSpPr/>
            <p:nvPr/>
          </p:nvSpPr>
          <p:spPr>
            <a:xfrm>
              <a:off x="4718714" y="2203944"/>
              <a:ext cx="2078635" cy="597234"/>
            </a:xfrm>
            <a:prstGeom prst="rect">
              <a:avLst/>
            </a:prstGeom>
          </p:spPr>
          <p:txBody>
            <a:bodyPr wrap="square" lIns="0" tIns="0" rIns="0" bIns="0">
              <a:spAutoFit/>
            </a:bodyPr>
            <a:lstStyle/>
            <a:p>
              <a:pPr defTabSz="914400">
                <a:defRPr/>
              </a:pPr>
              <a:r>
                <a:rPr lang="en-US" sz="1100" dirty="0">
                  <a:solidFill>
                    <a:srgbClr val="000000"/>
                  </a:solidFill>
                  <a:ea typeface="ＭＳ Ｐゴシック" charset="0"/>
                </a:rPr>
                <a:t>Provide capabilities to customize/augment the WVD experiences by addressing specific use cases, scalability needs, </a:t>
              </a:r>
              <a:r>
                <a:rPr lang="en-US" sz="1100" dirty="0" err="1">
                  <a:solidFill>
                    <a:srgbClr val="000000"/>
                  </a:solidFill>
                  <a:ea typeface="ＭＳ Ｐゴシック" charset="0"/>
                </a:rPr>
                <a:t>etc</a:t>
              </a:r>
              <a:endParaRPr lang="en-US" sz="1100" dirty="0">
                <a:solidFill>
                  <a:srgbClr val="000000"/>
                </a:solidFill>
                <a:ea typeface="ＭＳ Ｐゴシック" charset="0"/>
              </a:endParaRPr>
            </a:p>
          </p:txBody>
        </p:sp>
        <p:sp>
          <p:nvSpPr>
            <p:cNvPr id="78" name="Rectangle 77">
              <a:extLst>
                <a:ext uri="{FF2B5EF4-FFF2-40B4-BE49-F238E27FC236}">
                  <a16:creationId xmlns:a16="http://schemas.microsoft.com/office/drawing/2014/main" id="{FB6C17AD-689F-40AD-B983-4E65035065A2}"/>
                </a:ext>
              </a:extLst>
            </p:cNvPr>
            <p:cNvSpPr/>
            <p:nvPr/>
          </p:nvSpPr>
          <p:spPr>
            <a:xfrm>
              <a:off x="6911444" y="2203946"/>
              <a:ext cx="2085097" cy="597234"/>
            </a:xfrm>
            <a:prstGeom prst="rect">
              <a:avLst/>
            </a:prstGeom>
          </p:spPr>
          <p:txBody>
            <a:bodyPr wrap="square" lIns="0" tIns="0" rIns="0" bIns="0">
              <a:spAutoFit/>
            </a:bodyPr>
            <a:lstStyle/>
            <a:p>
              <a:pPr defTabSz="914400">
                <a:defRPr/>
              </a:pPr>
              <a:r>
                <a:rPr lang="en-US" sz="1100" dirty="0">
                  <a:solidFill>
                    <a:srgbClr val="000000"/>
                  </a:solidFill>
                  <a:ea typeface="ＭＳ Ｐゴシック" charset="0"/>
                </a:rPr>
                <a:t>Provide solutions/capabilities to manage, monitor, and ultimately optimize the Windows Virtual Desktop experiences</a:t>
              </a:r>
            </a:p>
          </p:txBody>
        </p:sp>
      </p:grpSp>
      <p:sp>
        <p:nvSpPr>
          <p:cNvPr id="7" name="Rectangle 6">
            <a:extLst>
              <a:ext uri="{FF2B5EF4-FFF2-40B4-BE49-F238E27FC236}">
                <a16:creationId xmlns:a16="http://schemas.microsoft.com/office/drawing/2014/main" id="{55EBFF59-7F80-4935-8CD4-6B8B3AE4B95E}"/>
              </a:ext>
            </a:extLst>
          </p:cNvPr>
          <p:cNvSpPr/>
          <p:nvPr/>
        </p:nvSpPr>
        <p:spPr bwMode="auto">
          <a:xfrm>
            <a:off x="2748849" y="1227894"/>
            <a:ext cx="8900080" cy="494532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DD19D93C-FD00-4D67-B664-83F1458DC1DE}"/>
              </a:ext>
            </a:extLst>
          </p:cNvPr>
          <p:cNvSpPr/>
          <p:nvPr/>
        </p:nvSpPr>
        <p:spPr>
          <a:xfrm>
            <a:off x="2781394" y="2859327"/>
            <a:ext cx="8801005" cy="1039040"/>
          </a:xfrm>
          <a:prstGeom prst="rect">
            <a:avLst/>
          </a:prstGeom>
          <a:solidFill>
            <a:schemeClr val="bg1">
              <a:lumMod val="95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CSP partners </a:t>
            </a:r>
          </a:p>
        </p:txBody>
      </p:sp>
      <p:sp>
        <p:nvSpPr>
          <p:cNvPr id="71" name="Rectangle 70">
            <a:extLst>
              <a:ext uri="{FF2B5EF4-FFF2-40B4-BE49-F238E27FC236}">
                <a16:creationId xmlns:a16="http://schemas.microsoft.com/office/drawing/2014/main" id="{D6BE77D7-9633-4CB4-BC59-2A12B3F94DDD}"/>
              </a:ext>
            </a:extLst>
          </p:cNvPr>
          <p:cNvSpPr/>
          <p:nvPr/>
        </p:nvSpPr>
        <p:spPr>
          <a:xfrm>
            <a:off x="2759611" y="2859326"/>
            <a:ext cx="2936097" cy="3399540"/>
          </a:xfrm>
          <a:prstGeom prst="rect">
            <a:avLst/>
          </a:prstGeom>
          <a:noFill/>
          <a:ln w="1905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5064885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Windows Virtual Desktop partnership with Citrix </a:t>
            </a:r>
          </a:p>
        </p:txBody>
      </p:sp>
      <p:sp>
        <p:nvSpPr>
          <p:cNvPr id="5" name="Rectangle 4">
            <a:extLst>
              <a:ext uri="{FF2B5EF4-FFF2-40B4-BE49-F238E27FC236}">
                <a16:creationId xmlns:a16="http://schemas.microsoft.com/office/drawing/2014/main" id="{B44DAAC2-35A2-41B1-AFE0-9C440E57F5D8}"/>
              </a:ext>
            </a:extLst>
          </p:cNvPr>
          <p:cNvSpPr/>
          <p:nvPr/>
        </p:nvSpPr>
        <p:spPr>
          <a:xfrm>
            <a:off x="442806" y="2090056"/>
            <a:ext cx="3287365"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With the partnership, Citrix is authorized by Microsoft to provide the benefits of Windows Virtual Desktop in their value-added cloud services hosted on Azure.</a:t>
            </a:r>
          </a:p>
        </p:txBody>
      </p:sp>
      <p:cxnSp>
        <p:nvCxnSpPr>
          <p:cNvPr id="6" name="Straight Connector 5">
            <a:extLst>
              <a:ext uri="{FF2B5EF4-FFF2-40B4-BE49-F238E27FC236}">
                <a16:creationId xmlns:a16="http://schemas.microsoft.com/office/drawing/2014/main" id="{47D7C3BD-DF54-47F5-BC37-CBDA7A7EBC1E}"/>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1A61A73-0AE9-42FA-B11E-E4285CA558AF}"/>
              </a:ext>
            </a:extLst>
          </p:cNvPr>
          <p:cNvSpPr/>
          <p:nvPr/>
        </p:nvSpPr>
        <p:spPr>
          <a:xfrm>
            <a:off x="4005943" y="2090056"/>
            <a:ext cx="8003495" cy="4455201"/>
          </a:xfrm>
          <a:prstGeom prst="rect">
            <a:avLst/>
          </a:prstGeom>
          <a:ln w="6350">
            <a:solidFill>
              <a:schemeClr val="bg1">
                <a:lumMod val="85000"/>
              </a:schemeClr>
            </a:solidFill>
          </a:ln>
        </p:spPr>
        <p:txBody>
          <a:bodyPr wrap="square" lIns="137160" tIns="91440" rIns="91440" bIns="91440">
            <a:noAutofit/>
          </a:bodyPr>
          <a:lstStyle/>
          <a:p>
            <a:pPr defTabSz="932472" fontAlgn="base"/>
            <a:r>
              <a:rPr lang="en-US" sz="2400" dirty="0">
                <a:solidFill>
                  <a:schemeClr val="accent1"/>
                </a:solidFill>
                <a:cs typeface="Segoe UI" pitchFamily="34" charset="0"/>
              </a:rPr>
              <a:t>Why Windows Virtual Desktop and Citrix makes sense together</a:t>
            </a:r>
          </a:p>
          <a:p>
            <a:pPr defTabSz="932472" fontAlgn="base">
              <a:spcBef>
                <a:spcPts val="1200"/>
              </a:spcBef>
            </a:pPr>
            <a:r>
              <a:rPr lang="en-US" sz="2400" dirty="0">
                <a:cs typeface="Segoe UI" pitchFamily="34" charset="0"/>
              </a:rPr>
              <a:t>Microsoft Azure is Citrix’s strategic and preferred public cloud </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Drive incremental M365 E3/5 : Land the value and innovation of the M365 suite with WVD in Citrix offerings </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Drive incremental Azure Consumed Revenue: Help accelerate customers’ cloud initiatives and enable enterprise IT to effectively streamline the migration from on-premises infrastructure</a:t>
            </a:r>
            <a:br>
              <a:rPr lang="en-US" sz="2000" dirty="0">
                <a:cs typeface="Segoe UI" pitchFamily="34" charset="0"/>
              </a:rPr>
            </a:br>
            <a:r>
              <a:rPr lang="en-US" sz="2000" dirty="0">
                <a:cs typeface="Segoe UI" pitchFamily="34" charset="0"/>
              </a:rPr>
              <a:t>to Azure</a:t>
            </a:r>
          </a:p>
        </p:txBody>
      </p:sp>
      <p:cxnSp>
        <p:nvCxnSpPr>
          <p:cNvPr id="11" name="Straight Connector 10">
            <a:extLst>
              <a:ext uri="{FF2B5EF4-FFF2-40B4-BE49-F238E27FC236}">
                <a16:creationId xmlns:a16="http://schemas.microsoft.com/office/drawing/2014/main" id="{88365E21-2ED7-4788-BC01-F3277A6EFB00}"/>
              </a:ext>
            </a:extLst>
          </p:cNvPr>
          <p:cNvCxnSpPr/>
          <p:nvPr/>
        </p:nvCxnSpPr>
        <p:spPr>
          <a:xfrm>
            <a:off x="402045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FB7B4-D6C5-40DB-9994-7D6C3A1206BB}"/>
              </a:ext>
            </a:extLst>
          </p:cNvPr>
          <p:cNvGrpSpPr/>
          <p:nvPr/>
        </p:nvGrpSpPr>
        <p:grpSpPr>
          <a:xfrm>
            <a:off x="434975" y="1609400"/>
            <a:ext cx="541028" cy="429585"/>
            <a:chOff x="685792" y="1231575"/>
            <a:chExt cx="541028" cy="429585"/>
          </a:xfrm>
        </p:grpSpPr>
        <p:sp>
          <p:nvSpPr>
            <p:cNvPr id="21" name="cloud" title="Icon of a cloud">
              <a:extLst>
                <a:ext uri="{FF2B5EF4-FFF2-40B4-BE49-F238E27FC236}">
                  <a16:creationId xmlns:a16="http://schemas.microsoft.com/office/drawing/2014/main" id="{9A2B864A-E0B9-440C-8630-E8DE8C019CBB}"/>
                </a:ext>
              </a:extLst>
            </p:cNvPr>
            <p:cNvSpPr>
              <a:spLocks noChangeAspect="1"/>
            </p:cNvSpPr>
            <p:nvPr/>
          </p:nvSpPr>
          <p:spPr bwMode="auto">
            <a:xfrm>
              <a:off x="685792" y="1231575"/>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Oval 22">
              <a:extLst>
                <a:ext uri="{FF2B5EF4-FFF2-40B4-BE49-F238E27FC236}">
                  <a16:creationId xmlns:a16="http://schemas.microsoft.com/office/drawing/2014/main" id="{C82CA6DB-0310-41C7-BDAA-189CD30925DC}"/>
                </a:ext>
              </a:extLst>
            </p:cNvPr>
            <p:cNvSpPr/>
            <p:nvPr/>
          </p:nvSpPr>
          <p:spPr bwMode="auto">
            <a:xfrm>
              <a:off x="981710" y="1416050"/>
              <a:ext cx="245110" cy="245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globe_2" title="Icon of a sphere made of lines">
              <a:extLst>
                <a:ext uri="{FF2B5EF4-FFF2-40B4-BE49-F238E27FC236}">
                  <a16:creationId xmlns:a16="http://schemas.microsoft.com/office/drawing/2014/main" id="{CC5E5B98-CB6C-439A-90A3-A5D12C1C38C7}"/>
                </a:ext>
              </a:extLst>
            </p:cNvPr>
            <p:cNvSpPr>
              <a:spLocks noChangeAspect="1" noEditPoints="1"/>
            </p:cNvSpPr>
            <p:nvPr/>
          </p:nvSpPr>
          <p:spPr bwMode="auto">
            <a:xfrm>
              <a:off x="1008295" y="1442635"/>
              <a:ext cx="191940" cy="1919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5" name="people_11" title="Icon of two people with a chat bubble">
            <a:extLst>
              <a:ext uri="{FF2B5EF4-FFF2-40B4-BE49-F238E27FC236}">
                <a16:creationId xmlns:a16="http://schemas.microsoft.com/office/drawing/2014/main" id="{C00CD3A2-6232-4AF0-9A40-9BD3487D92F2}"/>
              </a:ext>
            </a:extLst>
          </p:cNvPr>
          <p:cNvSpPr>
            <a:spLocks noChangeAspect="1" noEditPoints="1"/>
          </p:cNvSpPr>
          <p:nvPr/>
        </p:nvSpPr>
        <p:spPr bwMode="auto">
          <a:xfrm>
            <a:off x="3995588" y="1562100"/>
            <a:ext cx="436271" cy="41895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8681973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Windows Virtual Desktop partnership with Citrix </a:t>
            </a:r>
          </a:p>
        </p:txBody>
      </p:sp>
      <p:sp>
        <p:nvSpPr>
          <p:cNvPr id="4" name="TextBox 3">
            <a:extLst>
              <a:ext uri="{FF2B5EF4-FFF2-40B4-BE49-F238E27FC236}">
                <a16:creationId xmlns:a16="http://schemas.microsoft.com/office/drawing/2014/main" id="{51C48E34-32BA-4DF7-A469-4578614C925D}"/>
              </a:ext>
            </a:extLst>
          </p:cNvPr>
          <p:cNvSpPr txBox="1"/>
          <p:nvPr/>
        </p:nvSpPr>
        <p:spPr>
          <a:xfrm>
            <a:off x="3595063" y="6753763"/>
            <a:ext cx="8678217" cy="138499"/>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a:ea typeface="+mn-ea"/>
                <a:cs typeface="+mn-cs"/>
              </a:rPr>
              <a:t>*Citrix Workspace and the Citrix Virtual Apps and Desktop service will include Windows Virtual Desktop on the first day of Windows Virtual Desktop General Availability. </a:t>
            </a:r>
          </a:p>
        </p:txBody>
      </p:sp>
      <p:sp>
        <p:nvSpPr>
          <p:cNvPr id="8" name="Rectangle 7">
            <a:extLst>
              <a:ext uri="{FF2B5EF4-FFF2-40B4-BE49-F238E27FC236}">
                <a16:creationId xmlns:a16="http://schemas.microsoft.com/office/drawing/2014/main" id="{9FBECD94-E925-4F80-9D3A-2C7FC31B50A0}"/>
              </a:ext>
            </a:extLst>
          </p:cNvPr>
          <p:cNvSpPr/>
          <p:nvPr/>
        </p:nvSpPr>
        <p:spPr>
          <a:xfrm>
            <a:off x="442807" y="2090056"/>
            <a:ext cx="2357543"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Windows Virtual Desktop in Citrix Offerings</a:t>
            </a:r>
          </a:p>
        </p:txBody>
      </p:sp>
      <p:cxnSp>
        <p:nvCxnSpPr>
          <p:cNvPr id="9" name="Straight Connector 8">
            <a:extLst>
              <a:ext uri="{FF2B5EF4-FFF2-40B4-BE49-F238E27FC236}">
                <a16:creationId xmlns:a16="http://schemas.microsoft.com/office/drawing/2014/main" id="{CF4B1E6A-AC25-46B4-830A-9AB3CBE77FBE}"/>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7305247-A00B-42BB-B27F-8FE67F046C6B}"/>
              </a:ext>
            </a:extLst>
          </p:cNvPr>
          <p:cNvSpPr/>
          <p:nvPr/>
        </p:nvSpPr>
        <p:spPr>
          <a:xfrm>
            <a:off x="3147952" y="2090056"/>
            <a:ext cx="8861487" cy="4455201"/>
          </a:xfrm>
          <a:prstGeom prst="rect">
            <a:avLst/>
          </a:prstGeom>
          <a:ln w="6350">
            <a:solidFill>
              <a:schemeClr val="bg1">
                <a:lumMod val="85000"/>
              </a:schemeClr>
            </a:solidFill>
          </a:ln>
        </p:spPr>
        <p:txBody>
          <a:bodyPr wrap="square" lIns="137160" tIns="91440" rIns="91440" bIns="91440">
            <a:noAutofit/>
          </a:bodyPr>
          <a:lstStyle/>
          <a:p>
            <a:pPr defTabSz="932472" fontAlgn="base"/>
            <a:r>
              <a:rPr lang="en-US" sz="2400" dirty="0">
                <a:solidFill>
                  <a:schemeClr val="accent1"/>
                </a:solidFill>
                <a:cs typeface="Segoe UI" pitchFamily="34" charset="0"/>
              </a:rPr>
              <a:t>Windows Virtual Desktop seamlessly integrate* into Citrix Workspace and Citrix Virtual Apps on Desktops service offerings</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Provide users with the benefits of Windows Virtual Desktop such as multi-session Windows 10 experience on Azure, Office optimization with Office 365 Containers, Profile Containers, App masking and free Extended Security Updates, with Windows 7</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Centrally manage Hybrid deployments with WVD on Azure</a:t>
            </a:r>
            <a:br>
              <a:rPr lang="en-US" sz="2000" dirty="0">
                <a:cs typeface="Segoe UI" pitchFamily="34" charset="0"/>
              </a:rPr>
            </a:br>
            <a:r>
              <a:rPr lang="en-US" sz="2000" dirty="0">
                <a:cs typeface="Segoe UI" pitchFamily="34" charset="0"/>
              </a:rPr>
              <a:t>and manage existing Citrix Virtual App and Desktop service</a:t>
            </a:r>
            <a:br>
              <a:rPr lang="en-US" sz="2000" dirty="0">
                <a:cs typeface="Segoe UI" pitchFamily="34" charset="0"/>
              </a:rPr>
            </a:br>
            <a:r>
              <a:rPr lang="en-US" sz="2000" dirty="0">
                <a:cs typeface="Segoe UI" pitchFamily="34" charset="0"/>
              </a:rPr>
              <a:t>on-premises</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Rapidly provision </a:t>
            </a:r>
            <a:r>
              <a:rPr lang="en-US" sz="2400" dirty="0">
                <a:cs typeface="Segoe UI" pitchFamily="34" charset="0"/>
              </a:rPr>
              <a:t>Windows Virtual Desktop resources at scale</a:t>
            </a:r>
          </a:p>
        </p:txBody>
      </p:sp>
      <p:cxnSp>
        <p:nvCxnSpPr>
          <p:cNvPr id="11" name="Straight Connector 10">
            <a:extLst>
              <a:ext uri="{FF2B5EF4-FFF2-40B4-BE49-F238E27FC236}">
                <a16:creationId xmlns:a16="http://schemas.microsoft.com/office/drawing/2014/main" id="{6498144E-0A00-42E5-A4BB-D6A4B07BFFFE}"/>
              </a:ext>
            </a:extLst>
          </p:cNvPr>
          <p:cNvCxnSpPr/>
          <p:nvPr/>
        </p:nvCxnSpPr>
        <p:spPr>
          <a:xfrm>
            <a:off x="3160652"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9941BCF-DA6E-4AB5-BF6C-6170DFF7418D}"/>
              </a:ext>
            </a:extLst>
          </p:cNvPr>
          <p:cNvGrpSpPr/>
          <p:nvPr/>
        </p:nvGrpSpPr>
        <p:grpSpPr>
          <a:xfrm>
            <a:off x="3147953" y="1381639"/>
            <a:ext cx="566798" cy="595161"/>
            <a:chOff x="6126163" y="593725"/>
            <a:chExt cx="1966912" cy="2065338"/>
          </a:xfrm>
        </p:grpSpPr>
        <p:sp>
          <p:nvSpPr>
            <p:cNvPr id="23" name="Freeform 21">
              <a:extLst>
                <a:ext uri="{FF2B5EF4-FFF2-40B4-BE49-F238E27FC236}">
                  <a16:creationId xmlns:a16="http://schemas.microsoft.com/office/drawing/2014/main" id="{A8F2ADFE-4D37-4251-9FD9-03737F3ACE61}"/>
                </a:ext>
              </a:extLst>
            </p:cNvPr>
            <p:cNvSpPr>
              <a:spLocks/>
            </p:cNvSpPr>
            <p:nvPr/>
          </p:nvSpPr>
          <p:spPr bwMode="auto">
            <a:xfrm>
              <a:off x="6126163" y="633413"/>
              <a:ext cx="1328738" cy="1677988"/>
            </a:xfrm>
            <a:custGeom>
              <a:avLst/>
              <a:gdLst>
                <a:gd name="T0" fmla="*/ 686 w 686"/>
                <a:gd name="T1" fmla="*/ 32 h 870"/>
                <a:gd name="T2" fmla="*/ 508 w 686"/>
                <a:gd name="T3" fmla="*/ 0 h 870"/>
                <a:gd name="T4" fmla="*/ 0 w 686"/>
                <a:gd name="T5" fmla="*/ 508 h 870"/>
                <a:gd name="T6" fmla="*/ 152 w 686"/>
                <a:gd name="T7" fmla="*/ 870 h 870"/>
              </a:gdLst>
              <a:ahLst/>
              <a:cxnLst>
                <a:cxn ang="0">
                  <a:pos x="T0" y="T1"/>
                </a:cxn>
                <a:cxn ang="0">
                  <a:pos x="T2" y="T3"/>
                </a:cxn>
                <a:cxn ang="0">
                  <a:pos x="T4" y="T5"/>
                </a:cxn>
                <a:cxn ang="0">
                  <a:pos x="T6" y="T7"/>
                </a:cxn>
              </a:cxnLst>
              <a:rect l="0" t="0" r="r" b="b"/>
              <a:pathLst>
                <a:path w="686" h="870">
                  <a:moveTo>
                    <a:pt x="686" y="32"/>
                  </a:moveTo>
                  <a:cubicBezTo>
                    <a:pt x="631" y="12"/>
                    <a:pt x="571" y="0"/>
                    <a:pt x="508" y="0"/>
                  </a:cubicBezTo>
                  <a:cubicBezTo>
                    <a:pt x="228" y="0"/>
                    <a:pt x="0" y="228"/>
                    <a:pt x="0" y="508"/>
                  </a:cubicBezTo>
                  <a:cubicBezTo>
                    <a:pt x="0" y="650"/>
                    <a:pt x="59" y="778"/>
                    <a:pt x="152" y="87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2">
              <a:extLst>
                <a:ext uri="{FF2B5EF4-FFF2-40B4-BE49-F238E27FC236}">
                  <a16:creationId xmlns:a16="http://schemas.microsoft.com/office/drawing/2014/main" id="{3C815D42-F00A-4884-AF59-C44851ED096C}"/>
                </a:ext>
              </a:extLst>
            </p:cNvPr>
            <p:cNvSpPr>
              <a:spLocks/>
            </p:cNvSpPr>
            <p:nvPr/>
          </p:nvSpPr>
          <p:spPr bwMode="auto">
            <a:xfrm>
              <a:off x="6769100" y="917575"/>
              <a:ext cx="1323975" cy="1674813"/>
            </a:xfrm>
            <a:custGeom>
              <a:avLst/>
              <a:gdLst>
                <a:gd name="T0" fmla="*/ 0 w 684"/>
                <a:gd name="T1" fmla="*/ 838 h 869"/>
                <a:gd name="T2" fmla="*/ 176 w 684"/>
                <a:gd name="T3" fmla="*/ 869 h 869"/>
                <a:gd name="T4" fmla="*/ 684 w 684"/>
                <a:gd name="T5" fmla="*/ 361 h 869"/>
                <a:gd name="T6" fmla="*/ 534 w 684"/>
                <a:gd name="T7" fmla="*/ 0 h 869"/>
              </a:gdLst>
              <a:ahLst/>
              <a:cxnLst>
                <a:cxn ang="0">
                  <a:pos x="T0" y="T1"/>
                </a:cxn>
                <a:cxn ang="0">
                  <a:pos x="T2" y="T3"/>
                </a:cxn>
                <a:cxn ang="0">
                  <a:pos x="T4" y="T5"/>
                </a:cxn>
                <a:cxn ang="0">
                  <a:pos x="T6" y="T7"/>
                </a:cxn>
              </a:cxnLst>
              <a:rect l="0" t="0" r="r" b="b"/>
              <a:pathLst>
                <a:path w="684" h="869">
                  <a:moveTo>
                    <a:pt x="0" y="838"/>
                  </a:moveTo>
                  <a:cubicBezTo>
                    <a:pt x="55" y="858"/>
                    <a:pt x="115" y="869"/>
                    <a:pt x="176" y="869"/>
                  </a:cubicBezTo>
                  <a:cubicBezTo>
                    <a:pt x="457" y="869"/>
                    <a:pt x="684" y="642"/>
                    <a:pt x="684" y="361"/>
                  </a:cubicBezTo>
                  <a:cubicBezTo>
                    <a:pt x="684" y="220"/>
                    <a:pt x="627" y="92"/>
                    <a:pt x="534"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5" name="Freeform 23">
              <a:extLst>
                <a:ext uri="{FF2B5EF4-FFF2-40B4-BE49-F238E27FC236}">
                  <a16:creationId xmlns:a16="http://schemas.microsoft.com/office/drawing/2014/main" id="{46949DA6-E9A0-43BA-98FD-40507F52E357}"/>
                </a:ext>
              </a:extLst>
            </p:cNvPr>
            <p:cNvSpPr>
              <a:spLocks/>
            </p:cNvSpPr>
            <p:nvPr/>
          </p:nvSpPr>
          <p:spPr bwMode="auto">
            <a:xfrm>
              <a:off x="7440613" y="593725"/>
              <a:ext cx="155575" cy="236538"/>
            </a:xfrm>
            <a:custGeom>
              <a:avLst/>
              <a:gdLst>
                <a:gd name="T0" fmla="*/ 45 w 80"/>
                <a:gd name="T1" fmla="*/ 0 h 123"/>
                <a:gd name="T2" fmla="*/ 76 w 80"/>
                <a:gd name="T3" fmla="*/ 67 h 123"/>
                <a:gd name="T4" fmla="*/ 67 w 80"/>
                <a:gd name="T5" fmla="*/ 92 h 123"/>
                <a:gd name="T6" fmla="*/ 0 w 80"/>
                <a:gd name="T7" fmla="*/ 123 h 123"/>
              </a:gdLst>
              <a:ahLst/>
              <a:cxnLst>
                <a:cxn ang="0">
                  <a:pos x="T0" y="T1"/>
                </a:cxn>
                <a:cxn ang="0">
                  <a:pos x="T2" y="T3"/>
                </a:cxn>
                <a:cxn ang="0">
                  <a:pos x="T4" y="T5"/>
                </a:cxn>
                <a:cxn ang="0">
                  <a:pos x="T6" y="T7"/>
                </a:cxn>
              </a:cxnLst>
              <a:rect l="0" t="0" r="r" b="b"/>
              <a:pathLst>
                <a:path w="80" h="123">
                  <a:moveTo>
                    <a:pt x="45" y="0"/>
                  </a:moveTo>
                  <a:cubicBezTo>
                    <a:pt x="76" y="67"/>
                    <a:pt x="76" y="67"/>
                    <a:pt x="76" y="67"/>
                  </a:cubicBezTo>
                  <a:cubicBezTo>
                    <a:pt x="80" y="74"/>
                    <a:pt x="75" y="88"/>
                    <a:pt x="67" y="92"/>
                  </a:cubicBezTo>
                  <a:cubicBezTo>
                    <a:pt x="0" y="123"/>
                    <a:pt x="0" y="123"/>
                    <a:pt x="0" y="123"/>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24">
              <a:extLst>
                <a:ext uri="{FF2B5EF4-FFF2-40B4-BE49-F238E27FC236}">
                  <a16:creationId xmlns:a16="http://schemas.microsoft.com/office/drawing/2014/main" id="{5F396096-A347-43E2-85BA-F6F0EA5AD904}"/>
                </a:ext>
              </a:extLst>
            </p:cNvPr>
            <p:cNvSpPr>
              <a:spLocks/>
            </p:cNvSpPr>
            <p:nvPr/>
          </p:nvSpPr>
          <p:spPr bwMode="auto">
            <a:xfrm>
              <a:off x="6637338" y="2413000"/>
              <a:ext cx="136525" cy="246063"/>
            </a:xfrm>
            <a:custGeom>
              <a:avLst/>
              <a:gdLst>
                <a:gd name="T0" fmla="*/ 46 w 71"/>
                <a:gd name="T1" fmla="*/ 128 h 128"/>
                <a:gd name="T2" fmla="*/ 4 w 71"/>
                <a:gd name="T3" fmla="*/ 67 h 128"/>
                <a:gd name="T4" fmla="*/ 10 w 71"/>
                <a:gd name="T5" fmla="*/ 41 h 128"/>
                <a:gd name="T6" fmla="*/ 71 w 71"/>
                <a:gd name="T7" fmla="*/ 0 h 128"/>
              </a:gdLst>
              <a:ahLst/>
              <a:cxnLst>
                <a:cxn ang="0">
                  <a:pos x="T0" y="T1"/>
                </a:cxn>
                <a:cxn ang="0">
                  <a:pos x="T2" y="T3"/>
                </a:cxn>
                <a:cxn ang="0">
                  <a:pos x="T4" y="T5"/>
                </a:cxn>
                <a:cxn ang="0">
                  <a:pos x="T6" y="T7"/>
                </a:cxn>
              </a:cxnLst>
              <a:rect l="0" t="0" r="r" b="b"/>
              <a:pathLst>
                <a:path w="71" h="128">
                  <a:moveTo>
                    <a:pt x="46" y="128"/>
                  </a:moveTo>
                  <a:cubicBezTo>
                    <a:pt x="4" y="67"/>
                    <a:pt x="4" y="67"/>
                    <a:pt x="4" y="67"/>
                  </a:cubicBezTo>
                  <a:cubicBezTo>
                    <a:pt x="0" y="60"/>
                    <a:pt x="3" y="46"/>
                    <a:pt x="10" y="41"/>
                  </a:cubicBezTo>
                  <a:cubicBezTo>
                    <a:pt x="71" y="0"/>
                    <a:pt x="71" y="0"/>
                    <a:pt x="71" y="0"/>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7" name="Oval 25">
              <a:extLst>
                <a:ext uri="{FF2B5EF4-FFF2-40B4-BE49-F238E27FC236}">
                  <a16:creationId xmlns:a16="http://schemas.microsoft.com/office/drawing/2014/main" id="{A11557A4-B1B9-4AA9-9CCC-483AFE919947}"/>
                </a:ext>
              </a:extLst>
            </p:cNvPr>
            <p:cNvSpPr>
              <a:spLocks noChangeArrowheads="1"/>
            </p:cNvSpPr>
            <p:nvPr/>
          </p:nvSpPr>
          <p:spPr bwMode="auto">
            <a:xfrm>
              <a:off x="6630988" y="1149350"/>
              <a:ext cx="958850" cy="955675"/>
            </a:xfrm>
            <a:prstGeom prst="ellips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sp>
        <p:nvSpPr>
          <p:cNvPr id="28" name="monitor" title="Icon of a monitor">
            <a:extLst>
              <a:ext uri="{FF2B5EF4-FFF2-40B4-BE49-F238E27FC236}">
                <a16:creationId xmlns:a16="http://schemas.microsoft.com/office/drawing/2014/main" id="{BA09059A-8F63-4016-A243-3DAAADA9AFDF}"/>
              </a:ext>
            </a:extLst>
          </p:cNvPr>
          <p:cNvSpPr>
            <a:spLocks noChangeAspect="1" noEditPoints="1"/>
          </p:cNvSpPr>
          <p:nvPr/>
        </p:nvSpPr>
        <p:spPr bwMode="auto">
          <a:xfrm>
            <a:off x="466558" y="1466983"/>
            <a:ext cx="642510" cy="4924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613468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776FCFF4-9315-4F15-BEEC-A31D1F513FA2}"/>
              </a:ext>
            </a:extLst>
          </p:cNvPr>
          <p:cNvGraphicFramePr>
            <a:graphicFrameLocks noChangeAspect="1"/>
          </p:cNvGraphicFramePr>
          <p:nvPr>
            <p:custDataLst>
              <p:tags r:id="rId2"/>
            </p:custDataLst>
            <p:extLst>
              <p:ext uri="{D42A27DB-BD31-4B8C-83A1-F6EECF244321}">
                <p14:modId xmlns:p14="http://schemas.microsoft.com/office/powerpoint/2010/main" val="2707285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03" name="think-cell Slide" r:id="rId6" imgW="425" imgH="424" progId="TCLayout.ActiveDocument.1">
                  <p:embed/>
                </p:oleObj>
              </mc:Choice>
              <mc:Fallback>
                <p:oleObj name="think-cell Slide" r:id="rId6" imgW="425" imgH="424" progId="TCLayout.ActiveDocument.1">
                  <p:embed/>
                  <p:pic>
                    <p:nvPicPr>
                      <p:cNvPr id="15" name="Object 14" hidden="1">
                        <a:extLst>
                          <a:ext uri="{FF2B5EF4-FFF2-40B4-BE49-F238E27FC236}">
                            <a16:creationId xmlns:a16="http://schemas.microsoft.com/office/drawing/2014/main" id="{776FCFF4-9315-4F15-BEEC-A31D1F513FA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94B1FF-CADB-4389-9581-09C3E51345C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44" name="Rectangle 43">
            <a:extLst>
              <a:ext uri="{FF2B5EF4-FFF2-40B4-BE49-F238E27FC236}">
                <a16:creationId xmlns:a16="http://schemas.microsoft.com/office/drawing/2014/main" id="{FBC40411-794E-4069-964A-F0AC6E4588C1}"/>
              </a:ext>
            </a:extLst>
          </p:cNvPr>
          <p:cNvSpPr/>
          <p:nvPr/>
        </p:nvSpPr>
        <p:spPr bwMode="auto">
          <a:xfrm>
            <a:off x="442913" y="2452688"/>
            <a:ext cx="6472237" cy="4092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742">
              <a:spcBef>
                <a:spcPts val="1200"/>
              </a:spcBef>
              <a:spcAft>
                <a:spcPts val="800"/>
              </a:spcAft>
              <a:defRPr/>
            </a:pPr>
            <a:r>
              <a:rPr lang="en-US" sz="2000" dirty="0">
                <a:solidFill>
                  <a:schemeClr val="tx1"/>
                </a:solidFill>
              </a:rPr>
              <a:t>Use Azure Active Directory identity management service</a:t>
            </a:r>
          </a:p>
          <a:p>
            <a:pPr defTabSz="932742">
              <a:spcBef>
                <a:spcPts val="1200"/>
              </a:spcBef>
              <a:spcAft>
                <a:spcPts val="800"/>
              </a:spcAft>
              <a:defRPr/>
            </a:pPr>
            <a:r>
              <a:rPr lang="en-US" sz="2000" dirty="0">
                <a:solidFill>
                  <a:schemeClr val="tx1"/>
                </a:solidFill>
              </a:rPr>
              <a:t>Provide virtualization infrastructure as a managed service</a:t>
            </a:r>
          </a:p>
          <a:p>
            <a:pPr defTabSz="932742">
              <a:spcBef>
                <a:spcPts val="1200"/>
              </a:spcBef>
              <a:spcAft>
                <a:spcPts val="800"/>
              </a:spcAft>
              <a:defRPr/>
            </a:pPr>
            <a:r>
              <a:rPr lang="en-US" sz="2000" dirty="0">
                <a:solidFill>
                  <a:schemeClr val="tx1"/>
                </a:solidFill>
              </a:rPr>
              <a:t>Deploy and manage virtual machines in Azure subscription</a:t>
            </a:r>
          </a:p>
          <a:p>
            <a:pPr defTabSz="932742">
              <a:spcBef>
                <a:spcPts val="1200"/>
              </a:spcBef>
              <a:spcAft>
                <a:spcPts val="800"/>
              </a:spcAft>
              <a:defRPr/>
            </a:pPr>
            <a:r>
              <a:rPr lang="en-US" sz="2000" dirty="0">
                <a:solidFill>
                  <a:schemeClr val="tx1"/>
                </a:solidFill>
              </a:rPr>
              <a:t>Manage using existing tools like Configuration Manager or Microsoft Intune</a:t>
            </a:r>
          </a:p>
          <a:p>
            <a:pPr defTabSz="932742">
              <a:spcBef>
                <a:spcPts val="1200"/>
              </a:spcBef>
              <a:spcAft>
                <a:spcPts val="800"/>
              </a:spcAft>
              <a:defRPr/>
            </a:pPr>
            <a:r>
              <a:rPr lang="en-US" sz="2000" dirty="0">
                <a:solidFill>
                  <a:schemeClr val="tx1"/>
                </a:solidFill>
              </a:rPr>
              <a:t>Connect easily to on-premises resources</a:t>
            </a: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solidFill>
                  <a:schemeClr val="tx1"/>
                </a:solidFill>
              </a:rPr>
              <a:t>Native Windows Virtual Desktop</a:t>
            </a:r>
          </a:p>
        </p:txBody>
      </p:sp>
      <p:sp>
        <p:nvSpPr>
          <p:cNvPr id="16" name="Rectangle 15">
            <a:extLst>
              <a:ext uri="{FF2B5EF4-FFF2-40B4-BE49-F238E27FC236}">
                <a16:creationId xmlns:a16="http://schemas.microsoft.com/office/drawing/2014/main" id="{4CB65B4C-2ECD-4F80-9BC9-72C1B7A0062C}"/>
              </a:ext>
            </a:extLst>
          </p:cNvPr>
          <p:cNvSpPr/>
          <p:nvPr/>
        </p:nvSpPr>
        <p:spPr bwMode="auto">
          <a:xfrm>
            <a:off x="7495722" y="1120246"/>
            <a:ext cx="4484688" cy="1973407"/>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chemeClr val="bg2"/>
              </a:solidFill>
              <a:effectLst/>
              <a:uLnTx/>
              <a:uFillTx/>
              <a:latin typeface="Segoe UI"/>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7D3A5C63-5653-435E-98E8-F0D4F33D4F25}"/>
              </a:ext>
            </a:extLst>
          </p:cNvPr>
          <p:cNvCxnSpPr>
            <a:cxnSpLocks/>
          </p:cNvCxnSpPr>
          <p:nvPr/>
        </p:nvCxnSpPr>
        <p:spPr>
          <a:xfrm flipH="1">
            <a:off x="9738067" y="3103178"/>
            <a:ext cx="0" cy="315891"/>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1433037-9D9B-4650-9354-B9B617351986}"/>
              </a:ext>
            </a:extLst>
          </p:cNvPr>
          <p:cNvSpPr/>
          <p:nvPr/>
        </p:nvSpPr>
        <p:spPr bwMode="auto">
          <a:xfrm>
            <a:off x="7495721" y="3419069"/>
            <a:ext cx="4484691" cy="2022224"/>
          </a:xfrm>
          <a:prstGeom prst="rect">
            <a:avLst/>
          </a:prstGeom>
          <a:no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ED28E7F0-5D01-4AD7-BCE6-33C805EA3FF3}"/>
              </a:ext>
            </a:extLst>
          </p:cNvPr>
          <p:cNvPicPr>
            <a:picLocks noChangeAspect="1"/>
          </p:cNvPicPr>
          <p:nvPr/>
        </p:nvPicPr>
        <p:blipFill>
          <a:blip r:embed="rId8"/>
          <a:stretch>
            <a:fillRect/>
          </a:stretch>
        </p:blipFill>
        <p:spPr>
          <a:xfrm>
            <a:off x="10766233" y="4626661"/>
            <a:ext cx="563387" cy="395359"/>
          </a:xfrm>
          <a:prstGeom prst="rect">
            <a:avLst/>
          </a:prstGeom>
        </p:spPr>
      </p:pic>
      <p:pic>
        <p:nvPicPr>
          <p:cNvPr id="19" name="Picture 18">
            <a:extLst>
              <a:ext uri="{FF2B5EF4-FFF2-40B4-BE49-F238E27FC236}">
                <a16:creationId xmlns:a16="http://schemas.microsoft.com/office/drawing/2014/main" id="{D3D76C4F-4870-45F0-A6C3-E4EFC00368F9}"/>
              </a:ext>
            </a:extLst>
          </p:cNvPr>
          <p:cNvPicPr>
            <a:picLocks noChangeAspect="1"/>
          </p:cNvPicPr>
          <p:nvPr/>
        </p:nvPicPr>
        <p:blipFill>
          <a:blip r:embed="rId9"/>
          <a:stretch>
            <a:fillRect/>
          </a:stretch>
        </p:blipFill>
        <p:spPr>
          <a:xfrm>
            <a:off x="9443826" y="4629360"/>
            <a:ext cx="499148" cy="389960"/>
          </a:xfrm>
          <a:prstGeom prst="rect">
            <a:avLst/>
          </a:prstGeom>
        </p:spPr>
      </p:pic>
      <p:pic>
        <p:nvPicPr>
          <p:cNvPr id="20" name="Picture 19">
            <a:extLst>
              <a:ext uri="{FF2B5EF4-FFF2-40B4-BE49-F238E27FC236}">
                <a16:creationId xmlns:a16="http://schemas.microsoft.com/office/drawing/2014/main" id="{8D7C1109-480D-46A4-AD1A-CA89F4C1C1B2}"/>
              </a:ext>
            </a:extLst>
          </p:cNvPr>
          <p:cNvPicPr>
            <a:picLocks noChangeAspect="1"/>
          </p:cNvPicPr>
          <p:nvPr/>
        </p:nvPicPr>
        <p:blipFill>
          <a:blip r:embed="rId10"/>
          <a:stretch>
            <a:fillRect/>
          </a:stretch>
        </p:blipFill>
        <p:spPr>
          <a:xfrm>
            <a:off x="10813717" y="3734626"/>
            <a:ext cx="506061" cy="395360"/>
          </a:xfrm>
          <a:prstGeom prst="rect">
            <a:avLst/>
          </a:prstGeom>
        </p:spPr>
      </p:pic>
      <p:sp>
        <p:nvSpPr>
          <p:cNvPr id="30" name="Text Placeholder 2">
            <a:extLst>
              <a:ext uri="{FF2B5EF4-FFF2-40B4-BE49-F238E27FC236}">
                <a16:creationId xmlns:a16="http://schemas.microsoft.com/office/drawing/2014/main" id="{466139F0-DBF7-4343-8328-76F0D548777F}"/>
              </a:ext>
            </a:extLst>
          </p:cNvPr>
          <p:cNvSpPr txBox="1">
            <a:spLocks/>
          </p:cNvSpPr>
          <p:nvPr/>
        </p:nvSpPr>
        <p:spPr>
          <a:xfrm>
            <a:off x="8965996" y="5066526"/>
            <a:ext cx="145480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31" name="Text Placeholder 2">
            <a:extLst>
              <a:ext uri="{FF2B5EF4-FFF2-40B4-BE49-F238E27FC236}">
                <a16:creationId xmlns:a16="http://schemas.microsoft.com/office/drawing/2014/main" id="{34EB40B4-60D4-4507-AE52-6F3B1AE8023F}"/>
              </a:ext>
            </a:extLst>
          </p:cNvPr>
          <p:cNvSpPr txBox="1">
            <a:spLocks/>
          </p:cNvSpPr>
          <p:nvPr/>
        </p:nvSpPr>
        <p:spPr>
          <a:xfrm>
            <a:off x="10481447" y="4179784"/>
            <a:ext cx="117060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Windows Server 2012 R2 and up</a:t>
            </a:r>
          </a:p>
        </p:txBody>
      </p:sp>
      <p:sp>
        <p:nvSpPr>
          <p:cNvPr id="32" name="Text Placeholder 2">
            <a:extLst>
              <a:ext uri="{FF2B5EF4-FFF2-40B4-BE49-F238E27FC236}">
                <a16:creationId xmlns:a16="http://schemas.microsoft.com/office/drawing/2014/main" id="{C7FED503-1325-488A-9B80-2064E0EC7470}"/>
              </a:ext>
            </a:extLst>
          </p:cNvPr>
          <p:cNvSpPr txBox="1">
            <a:spLocks/>
          </p:cNvSpPr>
          <p:nvPr/>
        </p:nvSpPr>
        <p:spPr>
          <a:xfrm>
            <a:off x="10568862" y="5066526"/>
            <a:ext cx="958128"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RemoteApp</a:t>
            </a:r>
          </a:p>
        </p:txBody>
      </p:sp>
      <p:pic>
        <p:nvPicPr>
          <p:cNvPr id="37" name="Picture 36">
            <a:extLst>
              <a:ext uri="{FF2B5EF4-FFF2-40B4-BE49-F238E27FC236}">
                <a16:creationId xmlns:a16="http://schemas.microsoft.com/office/drawing/2014/main" id="{A24873AD-1EE7-4183-A23F-F723D7BC5006}"/>
              </a:ext>
            </a:extLst>
          </p:cNvPr>
          <p:cNvPicPr>
            <a:picLocks noChangeAspect="1"/>
          </p:cNvPicPr>
          <p:nvPr/>
        </p:nvPicPr>
        <p:blipFill>
          <a:blip r:embed="rId11"/>
          <a:stretch>
            <a:fillRect/>
          </a:stretch>
        </p:blipFill>
        <p:spPr>
          <a:xfrm>
            <a:off x="9446899" y="3734079"/>
            <a:ext cx="499148" cy="389960"/>
          </a:xfrm>
          <a:prstGeom prst="rect">
            <a:avLst/>
          </a:prstGeom>
        </p:spPr>
      </p:pic>
      <p:pic>
        <p:nvPicPr>
          <p:cNvPr id="38" name="Picture 37">
            <a:extLst>
              <a:ext uri="{FF2B5EF4-FFF2-40B4-BE49-F238E27FC236}">
                <a16:creationId xmlns:a16="http://schemas.microsoft.com/office/drawing/2014/main" id="{D7A435E0-178B-4DF1-8FFF-58B5B19CA1C0}"/>
              </a:ext>
            </a:extLst>
          </p:cNvPr>
          <p:cNvPicPr>
            <a:picLocks noChangeAspect="1"/>
          </p:cNvPicPr>
          <p:nvPr/>
        </p:nvPicPr>
        <p:blipFill>
          <a:blip r:embed="rId12"/>
          <a:stretch>
            <a:fillRect/>
          </a:stretch>
        </p:blipFill>
        <p:spPr>
          <a:xfrm>
            <a:off x="8053576" y="4124039"/>
            <a:ext cx="499148" cy="389960"/>
          </a:xfrm>
          <a:prstGeom prst="rect">
            <a:avLst/>
          </a:prstGeom>
        </p:spPr>
      </p:pic>
      <p:sp>
        <p:nvSpPr>
          <p:cNvPr id="39" name="Text Placeholder 2">
            <a:extLst>
              <a:ext uri="{FF2B5EF4-FFF2-40B4-BE49-F238E27FC236}">
                <a16:creationId xmlns:a16="http://schemas.microsoft.com/office/drawing/2014/main" id="{2B510766-4A81-4E7C-A83D-2436714D9FA5}"/>
              </a:ext>
            </a:extLst>
          </p:cNvPr>
          <p:cNvSpPr txBox="1">
            <a:spLocks/>
          </p:cNvSpPr>
          <p:nvPr/>
        </p:nvSpPr>
        <p:spPr>
          <a:xfrm>
            <a:off x="7824086" y="4626661"/>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Windows 7 Enterprise</a:t>
            </a:r>
          </a:p>
        </p:txBody>
      </p:sp>
      <p:sp>
        <p:nvSpPr>
          <p:cNvPr id="40" name="Text Placeholder 2">
            <a:extLst>
              <a:ext uri="{FF2B5EF4-FFF2-40B4-BE49-F238E27FC236}">
                <a16:creationId xmlns:a16="http://schemas.microsoft.com/office/drawing/2014/main" id="{2AB11333-41B0-42AB-A360-9405B29B17B5}"/>
              </a:ext>
            </a:extLst>
          </p:cNvPr>
          <p:cNvSpPr txBox="1">
            <a:spLocks/>
          </p:cNvSpPr>
          <p:nvPr/>
        </p:nvSpPr>
        <p:spPr>
          <a:xfrm>
            <a:off x="9217409" y="4179784"/>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Windows 10 Enterprise</a:t>
            </a:r>
          </a:p>
        </p:txBody>
      </p:sp>
      <p:sp>
        <p:nvSpPr>
          <p:cNvPr id="35" name="Rectangle 34">
            <a:extLst>
              <a:ext uri="{FF2B5EF4-FFF2-40B4-BE49-F238E27FC236}">
                <a16:creationId xmlns:a16="http://schemas.microsoft.com/office/drawing/2014/main" id="{56C987E0-1A53-4266-A5C3-29E4C9D23DC8}"/>
              </a:ext>
            </a:extLst>
          </p:cNvPr>
          <p:cNvSpPr/>
          <p:nvPr/>
        </p:nvSpPr>
        <p:spPr bwMode="auto">
          <a:xfrm>
            <a:off x="7508497" y="5765259"/>
            <a:ext cx="4459334" cy="801672"/>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2"/>
              </a:soli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6C55099D-ED94-4B68-BB27-E5E774D6DB8D}"/>
              </a:ext>
            </a:extLst>
          </p:cNvPr>
          <p:cNvCxnSpPr>
            <a:cxnSpLocks/>
          </p:cNvCxnSpPr>
          <p:nvPr/>
        </p:nvCxnSpPr>
        <p:spPr>
          <a:xfrm>
            <a:off x="9738067" y="5460343"/>
            <a:ext cx="97" cy="323966"/>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48A5F0A0-B874-4856-ACA8-2F6C0310BF6D}"/>
              </a:ext>
            </a:extLst>
          </p:cNvPr>
          <p:cNvGrpSpPr/>
          <p:nvPr/>
        </p:nvGrpSpPr>
        <p:grpSpPr>
          <a:xfrm>
            <a:off x="7836178" y="5890331"/>
            <a:ext cx="888876" cy="593837"/>
            <a:chOff x="7843677" y="5788731"/>
            <a:chExt cx="888876" cy="593837"/>
          </a:xfrm>
        </p:grpSpPr>
        <p:pic>
          <p:nvPicPr>
            <p:cNvPr id="13" name="Picture 12">
              <a:extLst>
                <a:ext uri="{FF2B5EF4-FFF2-40B4-BE49-F238E27FC236}">
                  <a16:creationId xmlns:a16="http://schemas.microsoft.com/office/drawing/2014/main" id="{434B5FF5-4597-4B29-9E25-CAC46BBE62DE}"/>
                </a:ext>
              </a:extLst>
            </p:cNvPr>
            <p:cNvPicPr>
              <a:picLocks noChangeAspect="1"/>
            </p:cNvPicPr>
            <p:nvPr/>
          </p:nvPicPr>
          <p:blipFill>
            <a:blip r:embed="rId13"/>
            <a:stretch>
              <a:fillRect/>
            </a:stretch>
          </p:blipFill>
          <p:spPr>
            <a:xfrm>
              <a:off x="8101882" y="5788731"/>
              <a:ext cx="403875" cy="366783"/>
            </a:xfrm>
            <a:prstGeom prst="rect">
              <a:avLst/>
            </a:prstGeom>
          </p:spPr>
        </p:pic>
        <p:sp>
          <p:nvSpPr>
            <p:cNvPr id="41" name="Text Placeholder 2">
              <a:extLst>
                <a:ext uri="{FF2B5EF4-FFF2-40B4-BE49-F238E27FC236}">
                  <a16:creationId xmlns:a16="http://schemas.microsoft.com/office/drawing/2014/main" id="{28D5EA29-95E6-4282-B26A-D3DFC225B3DD}"/>
                </a:ext>
              </a:extLst>
            </p:cNvPr>
            <p:cNvSpPr txBox="1">
              <a:spLocks/>
            </p:cNvSpPr>
            <p:nvPr/>
          </p:nvSpPr>
          <p:spPr>
            <a:xfrm>
              <a:off x="7843677"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Compute</a:t>
              </a:r>
            </a:p>
          </p:txBody>
        </p:sp>
      </p:grpSp>
      <p:grpSp>
        <p:nvGrpSpPr>
          <p:cNvPr id="48" name="Group 47">
            <a:extLst>
              <a:ext uri="{FF2B5EF4-FFF2-40B4-BE49-F238E27FC236}">
                <a16:creationId xmlns:a16="http://schemas.microsoft.com/office/drawing/2014/main" id="{DE9E0700-EBB5-44FE-89D1-5ABB112BB630}"/>
              </a:ext>
            </a:extLst>
          </p:cNvPr>
          <p:cNvGrpSpPr/>
          <p:nvPr/>
        </p:nvGrpSpPr>
        <p:grpSpPr>
          <a:xfrm>
            <a:off x="9293727" y="5895470"/>
            <a:ext cx="888876" cy="588698"/>
            <a:chOff x="9112230" y="5793870"/>
            <a:chExt cx="888876" cy="588698"/>
          </a:xfrm>
        </p:grpSpPr>
        <p:pic>
          <p:nvPicPr>
            <p:cNvPr id="14" name="Picture 13">
              <a:extLst>
                <a:ext uri="{FF2B5EF4-FFF2-40B4-BE49-F238E27FC236}">
                  <a16:creationId xmlns:a16="http://schemas.microsoft.com/office/drawing/2014/main" id="{1ED2AB7A-1021-41B0-9FCE-E48F22E9586C}"/>
                </a:ext>
              </a:extLst>
            </p:cNvPr>
            <p:cNvPicPr>
              <a:picLocks noChangeAspect="1"/>
            </p:cNvPicPr>
            <p:nvPr/>
          </p:nvPicPr>
          <p:blipFill>
            <a:blip r:embed="rId14"/>
            <a:stretch>
              <a:fillRect/>
            </a:stretch>
          </p:blipFill>
          <p:spPr>
            <a:xfrm>
              <a:off x="9385527" y="5793870"/>
              <a:ext cx="334350" cy="361644"/>
            </a:xfrm>
            <a:prstGeom prst="rect">
              <a:avLst/>
            </a:prstGeom>
          </p:spPr>
        </p:pic>
        <p:sp>
          <p:nvSpPr>
            <p:cNvPr id="42" name="Text Placeholder 2">
              <a:extLst>
                <a:ext uri="{FF2B5EF4-FFF2-40B4-BE49-F238E27FC236}">
                  <a16:creationId xmlns:a16="http://schemas.microsoft.com/office/drawing/2014/main" id="{FAA02CB0-2FB4-4D18-A6F5-CF4044237BDC}"/>
                </a:ext>
              </a:extLst>
            </p:cNvPr>
            <p:cNvSpPr txBox="1">
              <a:spLocks/>
            </p:cNvSpPr>
            <p:nvPr/>
          </p:nvSpPr>
          <p:spPr>
            <a:xfrm>
              <a:off x="9112230"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Storage</a:t>
              </a:r>
            </a:p>
          </p:txBody>
        </p:sp>
      </p:grpSp>
      <p:grpSp>
        <p:nvGrpSpPr>
          <p:cNvPr id="49" name="Group 48">
            <a:extLst>
              <a:ext uri="{FF2B5EF4-FFF2-40B4-BE49-F238E27FC236}">
                <a16:creationId xmlns:a16="http://schemas.microsoft.com/office/drawing/2014/main" id="{9CE94C58-4038-41D2-BBF2-8AC572E37944}"/>
              </a:ext>
            </a:extLst>
          </p:cNvPr>
          <p:cNvGrpSpPr/>
          <p:nvPr/>
        </p:nvGrpSpPr>
        <p:grpSpPr>
          <a:xfrm>
            <a:off x="10751275" y="5890331"/>
            <a:ext cx="888876" cy="593836"/>
            <a:chOff x="10380783" y="5788732"/>
            <a:chExt cx="888876" cy="593836"/>
          </a:xfrm>
        </p:grpSpPr>
        <p:pic>
          <p:nvPicPr>
            <p:cNvPr id="11" name="Picture 10">
              <a:extLst>
                <a:ext uri="{FF2B5EF4-FFF2-40B4-BE49-F238E27FC236}">
                  <a16:creationId xmlns:a16="http://schemas.microsoft.com/office/drawing/2014/main" id="{F25B1957-63FB-4274-8515-E81426555241}"/>
                </a:ext>
              </a:extLst>
            </p:cNvPr>
            <p:cNvPicPr>
              <a:picLocks noChangeAspect="1"/>
            </p:cNvPicPr>
            <p:nvPr/>
          </p:nvPicPr>
          <p:blipFill>
            <a:blip r:embed="rId15"/>
            <a:stretch>
              <a:fillRect/>
            </a:stretch>
          </p:blipFill>
          <p:spPr>
            <a:xfrm>
              <a:off x="10599648" y="5788732"/>
              <a:ext cx="422147" cy="366783"/>
            </a:xfrm>
            <a:prstGeom prst="rect">
              <a:avLst/>
            </a:prstGeom>
          </p:spPr>
        </p:pic>
        <p:sp>
          <p:nvSpPr>
            <p:cNvPr id="43" name="Text Placeholder 2">
              <a:extLst>
                <a:ext uri="{FF2B5EF4-FFF2-40B4-BE49-F238E27FC236}">
                  <a16:creationId xmlns:a16="http://schemas.microsoft.com/office/drawing/2014/main" id="{FCA6E71E-BC13-4EDE-86D2-5E983974A998}"/>
                </a:ext>
              </a:extLst>
            </p:cNvPr>
            <p:cNvSpPr txBox="1">
              <a:spLocks/>
            </p:cNvSpPr>
            <p:nvPr/>
          </p:nvSpPr>
          <p:spPr>
            <a:xfrm>
              <a:off x="10380783"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Compute</a:t>
              </a:r>
            </a:p>
          </p:txBody>
        </p:sp>
      </p:grpSp>
      <p:sp>
        <p:nvSpPr>
          <p:cNvPr id="36" name="TextBox 35">
            <a:extLst>
              <a:ext uri="{FF2B5EF4-FFF2-40B4-BE49-F238E27FC236}">
                <a16:creationId xmlns:a16="http://schemas.microsoft.com/office/drawing/2014/main" id="{540B7BB8-8624-4D9C-8348-131E3D74AF5E}"/>
              </a:ext>
            </a:extLst>
          </p:cNvPr>
          <p:cNvSpPr txBox="1"/>
          <p:nvPr/>
        </p:nvSpPr>
        <p:spPr>
          <a:xfrm>
            <a:off x="7534766" y="5595216"/>
            <a:ext cx="1758373" cy="258532"/>
          </a:xfrm>
          <a:prstGeom prst="rect">
            <a:avLst/>
          </a:prstGeom>
          <a:solidFill>
            <a:schemeClr val="bg1"/>
          </a:solidFill>
        </p:spPr>
        <p:txBody>
          <a:bodyPr wrap="square" lIns="91440" tIns="45720" rIns="91440" bIns="4572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Managed by Microsoft </a:t>
            </a:r>
          </a:p>
        </p:txBody>
      </p:sp>
      <p:sp>
        <p:nvSpPr>
          <p:cNvPr id="34" name="TextBox 33">
            <a:extLst>
              <a:ext uri="{FF2B5EF4-FFF2-40B4-BE49-F238E27FC236}">
                <a16:creationId xmlns:a16="http://schemas.microsoft.com/office/drawing/2014/main" id="{18296AAB-BF9C-4F6F-BDBC-369B20CD7E5E}"/>
              </a:ext>
            </a:extLst>
          </p:cNvPr>
          <p:cNvSpPr txBox="1"/>
          <p:nvPr/>
        </p:nvSpPr>
        <p:spPr>
          <a:xfrm>
            <a:off x="7548070" y="3322411"/>
            <a:ext cx="2167430" cy="212366"/>
          </a:xfrm>
          <a:prstGeom prst="rect">
            <a:avLst/>
          </a:prstGeom>
          <a:solidFill>
            <a:schemeClr val="bg1"/>
          </a:solidFill>
        </p:spPr>
        <p:txBody>
          <a:bodyPr wrap="square" lIns="0" tIns="0" rIns="0" bIns="45720" rtlCol="0" anchor="ctr">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Your subscription – Your control</a:t>
            </a:r>
          </a:p>
        </p:txBody>
      </p:sp>
      <p:pic>
        <p:nvPicPr>
          <p:cNvPr id="5" name="Picture 4">
            <a:extLst>
              <a:ext uri="{FF2B5EF4-FFF2-40B4-BE49-F238E27FC236}">
                <a16:creationId xmlns:a16="http://schemas.microsoft.com/office/drawing/2014/main" id="{9AB4FAF5-DD56-448B-9566-AD33495FE8F3}"/>
              </a:ext>
            </a:extLst>
          </p:cNvPr>
          <p:cNvPicPr>
            <a:picLocks noChangeAspect="1"/>
          </p:cNvPicPr>
          <p:nvPr/>
        </p:nvPicPr>
        <p:blipFill>
          <a:blip r:embed="rId16"/>
          <a:stretch>
            <a:fillRect/>
          </a:stretch>
        </p:blipFill>
        <p:spPr>
          <a:xfrm>
            <a:off x="8211851" y="1479223"/>
            <a:ext cx="385815" cy="385815"/>
          </a:xfrm>
          <a:prstGeom prst="rect">
            <a:avLst/>
          </a:prstGeom>
        </p:spPr>
      </p:pic>
      <p:pic>
        <p:nvPicPr>
          <p:cNvPr id="6" name="Picture 5">
            <a:extLst>
              <a:ext uri="{FF2B5EF4-FFF2-40B4-BE49-F238E27FC236}">
                <a16:creationId xmlns:a16="http://schemas.microsoft.com/office/drawing/2014/main" id="{1E9C1041-36A7-440B-899B-94E70A989710}"/>
              </a:ext>
            </a:extLst>
          </p:cNvPr>
          <p:cNvPicPr>
            <a:picLocks noChangeAspect="1"/>
          </p:cNvPicPr>
          <p:nvPr/>
        </p:nvPicPr>
        <p:blipFill>
          <a:blip r:embed="rId17"/>
          <a:stretch>
            <a:fillRect/>
          </a:stretch>
        </p:blipFill>
        <p:spPr>
          <a:xfrm>
            <a:off x="9453009" y="1479222"/>
            <a:ext cx="385815" cy="385815"/>
          </a:xfrm>
          <a:prstGeom prst="rect">
            <a:avLst/>
          </a:prstGeom>
        </p:spPr>
      </p:pic>
      <p:pic>
        <p:nvPicPr>
          <p:cNvPr id="8" name="Picture 7">
            <a:extLst>
              <a:ext uri="{FF2B5EF4-FFF2-40B4-BE49-F238E27FC236}">
                <a16:creationId xmlns:a16="http://schemas.microsoft.com/office/drawing/2014/main" id="{328BC587-B1FC-4799-A002-5D602AD129E2}"/>
              </a:ext>
            </a:extLst>
          </p:cNvPr>
          <p:cNvPicPr>
            <a:picLocks noChangeAspect="1"/>
          </p:cNvPicPr>
          <p:nvPr/>
        </p:nvPicPr>
        <p:blipFill>
          <a:blip r:embed="rId18"/>
          <a:stretch>
            <a:fillRect/>
          </a:stretch>
        </p:blipFill>
        <p:spPr>
          <a:xfrm>
            <a:off x="10786060" y="1479221"/>
            <a:ext cx="385816" cy="385816"/>
          </a:xfrm>
          <a:prstGeom prst="rect">
            <a:avLst/>
          </a:prstGeom>
        </p:spPr>
      </p:pic>
      <p:pic>
        <p:nvPicPr>
          <p:cNvPr id="9" name="Picture 8">
            <a:extLst>
              <a:ext uri="{FF2B5EF4-FFF2-40B4-BE49-F238E27FC236}">
                <a16:creationId xmlns:a16="http://schemas.microsoft.com/office/drawing/2014/main" id="{C5AC8AF8-8A1D-4FC9-96AD-AECE056F345A}"/>
              </a:ext>
            </a:extLst>
          </p:cNvPr>
          <p:cNvPicPr>
            <a:picLocks noChangeAspect="1"/>
          </p:cNvPicPr>
          <p:nvPr/>
        </p:nvPicPr>
        <p:blipFill>
          <a:blip r:embed="rId19"/>
          <a:stretch>
            <a:fillRect/>
          </a:stretch>
        </p:blipFill>
        <p:spPr>
          <a:xfrm>
            <a:off x="8237572" y="2331453"/>
            <a:ext cx="334373" cy="385815"/>
          </a:xfrm>
          <a:prstGeom prst="rect">
            <a:avLst/>
          </a:prstGeom>
        </p:spPr>
      </p:pic>
      <p:pic>
        <p:nvPicPr>
          <p:cNvPr id="10" name="Picture 9">
            <a:extLst>
              <a:ext uri="{FF2B5EF4-FFF2-40B4-BE49-F238E27FC236}">
                <a16:creationId xmlns:a16="http://schemas.microsoft.com/office/drawing/2014/main" id="{17F1E340-3AD0-4C9F-B6E5-9936FB3FA846}"/>
              </a:ext>
            </a:extLst>
          </p:cNvPr>
          <p:cNvPicPr>
            <a:picLocks noChangeAspect="1"/>
          </p:cNvPicPr>
          <p:nvPr/>
        </p:nvPicPr>
        <p:blipFill>
          <a:blip r:embed="rId20"/>
          <a:stretch>
            <a:fillRect/>
          </a:stretch>
        </p:blipFill>
        <p:spPr>
          <a:xfrm>
            <a:off x="9494558" y="2331453"/>
            <a:ext cx="302717" cy="385815"/>
          </a:xfrm>
          <a:prstGeom prst="rect">
            <a:avLst/>
          </a:prstGeom>
        </p:spPr>
      </p:pic>
      <p:pic>
        <p:nvPicPr>
          <p:cNvPr id="18" name="Picture 17">
            <a:extLst>
              <a:ext uri="{FF2B5EF4-FFF2-40B4-BE49-F238E27FC236}">
                <a16:creationId xmlns:a16="http://schemas.microsoft.com/office/drawing/2014/main" id="{15F3A842-7117-405F-94BF-A793402779C6}"/>
              </a:ext>
            </a:extLst>
          </p:cNvPr>
          <p:cNvPicPr>
            <a:picLocks noChangeAspect="1"/>
          </p:cNvPicPr>
          <p:nvPr/>
        </p:nvPicPr>
        <p:blipFill>
          <a:blip r:embed="rId21"/>
          <a:stretch>
            <a:fillRect/>
          </a:stretch>
        </p:blipFill>
        <p:spPr>
          <a:xfrm>
            <a:off x="10770082" y="2328934"/>
            <a:ext cx="450969" cy="388334"/>
          </a:xfrm>
          <a:prstGeom prst="rect">
            <a:avLst/>
          </a:prstGeom>
        </p:spPr>
      </p:pic>
      <p:sp>
        <p:nvSpPr>
          <p:cNvPr id="24" name="Text Placeholder 2">
            <a:extLst>
              <a:ext uri="{FF2B5EF4-FFF2-40B4-BE49-F238E27FC236}">
                <a16:creationId xmlns:a16="http://schemas.microsoft.com/office/drawing/2014/main" id="{37C1D114-0D02-403C-BF26-AEE448D8C5F1}"/>
              </a:ext>
            </a:extLst>
          </p:cNvPr>
          <p:cNvSpPr txBox="1">
            <a:spLocks/>
          </p:cNvSpPr>
          <p:nvPr/>
        </p:nvSpPr>
        <p:spPr>
          <a:xfrm>
            <a:off x="7937259" y="1927109"/>
            <a:ext cx="934999" cy="182880"/>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spcBef>
                <a:spcPts val="1961"/>
              </a:spcBef>
            </a:pPr>
            <a:r>
              <a:rPr lang="en-US" sz="1000">
                <a:solidFill>
                  <a:schemeClr val="tx1"/>
                </a:solidFill>
                <a:latin typeface="Segoe UI" panose="020B0502040204020203" pitchFamily="34" charset="0"/>
                <a:cs typeface="Segoe UI" panose="020B0502040204020203" pitchFamily="34" charset="0"/>
              </a:rPr>
              <a:t>Web access</a:t>
            </a:r>
          </a:p>
        </p:txBody>
      </p:sp>
      <p:sp>
        <p:nvSpPr>
          <p:cNvPr id="25" name="Text Placeholder 2">
            <a:extLst>
              <a:ext uri="{FF2B5EF4-FFF2-40B4-BE49-F238E27FC236}">
                <a16:creationId xmlns:a16="http://schemas.microsoft.com/office/drawing/2014/main" id="{2B72C72B-1944-4579-9D14-B4EECF7C09BD}"/>
              </a:ext>
            </a:extLst>
          </p:cNvPr>
          <p:cNvSpPr txBox="1">
            <a:spLocks/>
          </p:cNvSpPr>
          <p:nvPr/>
        </p:nvSpPr>
        <p:spPr>
          <a:xfrm>
            <a:off x="9178417" y="1935734"/>
            <a:ext cx="934999"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Diagnostics</a:t>
            </a:r>
          </a:p>
        </p:txBody>
      </p:sp>
      <p:sp>
        <p:nvSpPr>
          <p:cNvPr id="26" name="Text Placeholder 2">
            <a:extLst>
              <a:ext uri="{FF2B5EF4-FFF2-40B4-BE49-F238E27FC236}">
                <a16:creationId xmlns:a16="http://schemas.microsoft.com/office/drawing/2014/main" id="{ECEA20B6-FB07-401B-86D8-D1F6BD017547}"/>
              </a:ext>
            </a:extLst>
          </p:cNvPr>
          <p:cNvSpPr txBox="1">
            <a:spLocks/>
          </p:cNvSpPr>
          <p:nvPr/>
        </p:nvSpPr>
        <p:spPr>
          <a:xfrm>
            <a:off x="10511469" y="1927109"/>
            <a:ext cx="93499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Gateway</a:t>
            </a:r>
          </a:p>
        </p:txBody>
      </p:sp>
      <p:sp>
        <p:nvSpPr>
          <p:cNvPr id="27" name="Text Placeholder 2">
            <a:extLst>
              <a:ext uri="{FF2B5EF4-FFF2-40B4-BE49-F238E27FC236}">
                <a16:creationId xmlns:a16="http://schemas.microsoft.com/office/drawing/2014/main" id="{DB9F1D7E-593A-4225-87E4-F76B199352EA}"/>
              </a:ext>
            </a:extLst>
          </p:cNvPr>
          <p:cNvSpPr txBox="1">
            <a:spLocks/>
          </p:cNvSpPr>
          <p:nvPr/>
        </p:nvSpPr>
        <p:spPr>
          <a:xfrm>
            <a:off x="7831514" y="2766760"/>
            <a:ext cx="114648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Management</a:t>
            </a:r>
          </a:p>
        </p:txBody>
      </p:sp>
      <p:sp>
        <p:nvSpPr>
          <p:cNvPr id="28" name="Text Placeholder 2">
            <a:extLst>
              <a:ext uri="{FF2B5EF4-FFF2-40B4-BE49-F238E27FC236}">
                <a16:creationId xmlns:a16="http://schemas.microsoft.com/office/drawing/2014/main" id="{AC56B194-14A7-4494-8D0F-99A46FEFE5CE}"/>
              </a:ext>
            </a:extLst>
          </p:cNvPr>
          <p:cNvSpPr txBox="1">
            <a:spLocks/>
          </p:cNvSpPr>
          <p:nvPr/>
        </p:nvSpPr>
        <p:spPr>
          <a:xfrm>
            <a:off x="9164563" y="2766760"/>
            <a:ext cx="962707"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Broker</a:t>
            </a:r>
          </a:p>
        </p:txBody>
      </p:sp>
      <p:sp>
        <p:nvSpPr>
          <p:cNvPr id="29" name="Text Placeholder 2">
            <a:extLst>
              <a:ext uri="{FF2B5EF4-FFF2-40B4-BE49-F238E27FC236}">
                <a16:creationId xmlns:a16="http://schemas.microsoft.com/office/drawing/2014/main" id="{89781219-0EC4-4FA2-925A-C927011F5B65}"/>
              </a:ext>
            </a:extLst>
          </p:cNvPr>
          <p:cNvSpPr txBox="1">
            <a:spLocks/>
          </p:cNvSpPr>
          <p:nvPr/>
        </p:nvSpPr>
        <p:spPr>
          <a:xfrm>
            <a:off x="10319015" y="2766760"/>
            <a:ext cx="1353102"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Load balancing</a:t>
            </a:r>
          </a:p>
        </p:txBody>
      </p:sp>
      <p:sp>
        <p:nvSpPr>
          <p:cNvPr id="33" name="TextBox 32">
            <a:extLst>
              <a:ext uri="{FF2B5EF4-FFF2-40B4-BE49-F238E27FC236}">
                <a16:creationId xmlns:a16="http://schemas.microsoft.com/office/drawing/2014/main" id="{C33C5220-3292-4A69-9B47-BCAC9251EB03}"/>
              </a:ext>
            </a:extLst>
          </p:cNvPr>
          <p:cNvSpPr txBox="1"/>
          <p:nvPr/>
        </p:nvSpPr>
        <p:spPr>
          <a:xfrm>
            <a:off x="7588656" y="1037146"/>
            <a:ext cx="1650594" cy="166199"/>
          </a:xfrm>
          <a:prstGeom prst="rect">
            <a:avLst/>
          </a:prstGeom>
          <a:solidFill>
            <a:srgbClr val="FFFFFF"/>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Managed by Microsoft </a:t>
            </a:r>
          </a:p>
        </p:txBody>
      </p:sp>
      <p:sp>
        <p:nvSpPr>
          <p:cNvPr id="3" name="Rectangle 2">
            <a:extLst>
              <a:ext uri="{FF2B5EF4-FFF2-40B4-BE49-F238E27FC236}">
                <a16:creationId xmlns:a16="http://schemas.microsoft.com/office/drawing/2014/main" id="{BB5E21E1-49E9-4636-B306-504AEF159BBD}"/>
              </a:ext>
            </a:extLst>
          </p:cNvPr>
          <p:cNvSpPr/>
          <p:nvPr/>
        </p:nvSpPr>
        <p:spPr bwMode="auto">
          <a:xfrm>
            <a:off x="442913" y="1722879"/>
            <a:ext cx="6472237" cy="729809"/>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ts val="800"/>
              </a:spcBef>
            </a:pPr>
            <a:r>
              <a:rPr lang="en-US" sz="2400" dirty="0">
                <a:solidFill>
                  <a:schemeClr val="bg1"/>
                </a:solidFill>
                <a:cs typeface="Segoe UI" pitchFamily="34" charset="0"/>
              </a:rPr>
              <a:t>High Level Architecture</a:t>
            </a:r>
            <a:endParaRPr lang="en-US" sz="2400" dirty="0">
              <a:solidFill>
                <a:schemeClr val="bg1"/>
              </a:solidFill>
            </a:endParaRPr>
          </a:p>
        </p:txBody>
      </p:sp>
    </p:spTree>
    <p:extLst>
      <p:ext uri="{BB962C8B-B14F-4D97-AF65-F5344CB8AC3E}">
        <p14:creationId xmlns:p14="http://schemas.microsoft.com/office/powerpoint/2010/main" val="40533723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solidFill>
                  <a:schemeClr val="tx1"/>
                </a:solidFill>
              </a:rPr>
              <a:t>Windows Virtual Desktop and Citrix: Architectural Guidance </a:t>
            </a:r>
          </a:p>
        </p:txBody>
      </p:sp>
      <p:sp>
        <p:nvSpPr>
          <p:cNvPr id="7" name="Rectangle 6">
            <a:extLst>
              <a:ext uri="{FF2B5EF4-FFF2-40B4-BE49-F238E27FC236}">
                <a16:creationId xmlns:a16="http://schemas.microsoft.com/office/drawing/2014/main" id="{F8FB072B-EFA6-486C-8BCB-450AD6BD7FEF}"/>
              </a:ext>
            </a:extLst>
          </p:cNvPr>
          <p:cNvSpPr/>
          <p:nvPr/>
        </p:nvSpPr>
        <p:spPr>
          <a:xfrm>
            <a:off x="444940" y="1282709"/>
            <a:ext cx="11563350" cy="950969"/>
          </a:xfrm>
          <a:prstGeom prst="rect">
            <a:avLst/>
          </a:prstGeom>
        </p:spPr>
        <p:txBody>
          <a:bodyPr wrap="square" lIns="0" tIns="0" rIns="0" bIns="0">
            <a:noAutofit/>
          </a:bodyPr>
          <a:lstStyle/>
          <a:p>
            <a:pPr lvl="0" defTabSz="932472" fontAlgn="base">
              <a:spcBef>
                <a:spcPts val="600"/>
              </a:spcBef>
            </a:pPr>
            <a:r>
              <a:rPr lang="en-US" sz="1600" dirty="0">
                <a:solidFill>
                  <a:srgbClr val="0078D7"/>
                </a:solidFill>
                <a:latin typeface="+mj-lt"/>
                <a:cs typeface="Segoe UI" pitchFamily="34" charset="0"/>
              </a:rPr>
              <a:t>Option 1: </a:t>
            </a:r>
            <a:r>
              <a:rPr lang="en-US" sz="1600" dirty="0">
                <a:solidFill>
                  <a:srgbClr val="0078D7"/>
                </a:solidFill>
                <a:cs typeface="Segoe UI" pitchFamily="34" charset="0"/>
              </a:rPr>
              <a:t>Use full Windows Virtual Desktop with Citrix Workspace to aggregate resource feeds from Windows Virtual Desktop and Citrix on-premises and cloud deployments</a:t>
            </a:r>
          </a:p>
          <a:p>
            <a:pPr defTabSz="932472" fontAlgn="base">
              <a:spcBef>
                <a:spcPts val="600"/>
              </a:spcBef>
            </a:pPr>
            <a:r>
              <a:rPr lang="en-US" sz="1600" dirty="0">
                <a:solidFill>
                  <a:srgbClr val="0078D7"/>
                </a:solidFill>
                <a:latin typeface="+mj-lt"/>
                <a:cs typeface="Segoe UI" pitchFamily="34" charset="0"/>
              </a:rPr>
              <a:t>Option 2: </a:t>
            </a:r>
            <a:r>
              <a:rPr lang="en-US" sz="1600" dirty="0">
                <a:solidFill>
                  <a:srgbClr val="0078D7"/>
                </a:solidFill>
                <a:cs typeface="Segoe UI" pitchFamily="34" charset="0"/>
              </a:rPr>
              <a:t>Use Windows Virtual Desktop with Windows 10 multi-session capabilities, Profile Container, and Office 365 Container with Citrix clients, agents, and management plane services</a:t>
            </a:r>
          </a:p>
        </p:txBody>
      </p:sp>
      <p:sp>
        <p:nvSpPr>
          <p:cNvPr id="102" name="Rectangle 101">
            <a:extLst>
              <a:ext uri="{FF2B5EF4-FFF2-40B4-BE49-F238E27FC236}">
                <a16:creationId xmlns:a16="http://schemas.microsoft.com/office/drawing/2014/main" id="{213CA39D-13AE-446D-8BC6-23FDB88F0C9C}"/>
              </a:ext>
            </a:extLst>
          </p:cNvPr>
          <p:cNvSpPr/>
          <p:nvPr/>
        </p:nvSpPr>
        <p:spPr bwMode="auto">
          <a:xfrm>
            <a:off x="3640009" y="2692605"/>
            <a:ext cx="3919032" cy="3982255"/>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3" name="Rectangle 122">
            <a:extLst>
              <a:ext uri="{FF2B5EF4-FFF2-40B4-BE49-F238E27FC236}">
                <a16:creationId xmlns:a16="http://schemas.microsoft.com/office/drawing/2014/main" id="{DFED2F48-2FA7-410C-802A-D7C4610C322B}"/>
              </a:ext>
            </a:extLst>
          </p:cNvPr>
          <p:cNvSpPr/>
          <p:nvPr/>
        </p:nvSpPr>
        <p:spPr bwMode="auto">
          <a:xfrm>
            <a:off x="3800279" y="3574395"/>
            <a:ext cx="3602736" cy="2689517"/>
          </a:xfrm>
          <a:prstGeom prst="rect">
            <a:avLst/>
          </a:prstGeom>
          <a:solidFill>
            <a:srgbClr val="767676"/>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Windows</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Virtual</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Desktop</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services</a:t>
            </a:r>
          </a:p>
        </p:txBody>
      </p:sp>
      <p:sp>
        <p:nvSpPr>
          <p:cNvPr id="136" name="Rectangle 135">
            <a:extLst>
              <a:ext uri="{FF2B5EF4-FFF2-40B4-BE49-F238E27FC236}">
                <a16:creationId xmlns:a16="http://schemas.microsoft.com/office/drawing/2014/main" id="{BFE7C1A8-53CE-45BD-AE7F-9C333F5A92C2}"/>
              </a:ext>
            </a:extLst>
          </p:cNvPr>
          <p:cNvSpPr/>
          <p:nvPr/>
        </p:nvSpPr>
        <p:spPr bwMode="auto">
          <a:xfrm>
            <a:off x="7700103" y="2683934"/>
            <a:ext cx="4309335" cy="3990926"/>
          </a:xfrm>
          <a:prstGeom prst="rect">
            <a:avLst/>
          </a:prstGeom>
          <a:noFill/>
          <a:ln w="6350">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p>
            <a:pPr marL="0" marR="0" lvl="0" indent="0" algn="ctr" defTabSz="87822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37" name="Rectangle 136">
            <a:extLst>
              <a:ext uri="{FF2B5EF4-FFF2-40B4-BE49-F238E27FC236}">
                <a16:creationId xmlns:a16="http://schemas.microsoft.com/office/drawing/2014/main" id="{D1667064-A50D-47CF-9988-C6E7F81D4510}"/>
              </a:ext>
            </a:extLst>
          </p:cNvPr>
          <p:cNvSpPr/>
          <p:nvPr/>
        </p:nvSpPr>
        <p:spPr bwMode="auto">
          <a:xfrm>
            <a:off x="318239" y="2692606"/>
            <a:ext cx="2056325" cy="3982254"/>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38" name="Group 137">
            <a:extLst>
              <a:ext uri="{FF2B5EF4-FFF2-40B4-BE49-F238E27FC236}">
                <a16:creationId xmlns:a16="http://schemas.microsoft.com/office/drawing/2014/main" id="{6A36FE07-B06C-4DC8-93F9-BA355405C405}"/>
              </a:ext>
            </a:extLst>
          </p:cNvPr>
          <p:cNvGrpSpPr/>
          <p:nvPr/>
        </p:nvGrpSpPr>
        <p:grpSpPr>
          <a:xfrm>
            <a:off x="5632715" y="4292117"/>
            <a:ext cx="1663622" cy="508697"/>
            <a:chOff x="7937451" y="879425"/>
            <a:chExt cx="1663622" cy="508697"/>
          </a:xfrm>
        </p:grpSpPr>
        <p:sp>
          <p:nvSpPr>
            <p:cNvPr id="139" name="Rectangle: Rounded Corners 138">
              <a:extLst>
                <a:ext uri="{FF2B5EF4-FFF2-40B4-BE49-F238E27FC236}">
                  <a16:creationId xmlns:a16="http://schemas.microsoft.com/office/drawing/2014/main" id="{0C3DDB15-780A-4A1A-A5BC-20105E29B32F}"/>
                </a:ext>
              </a:extLst>
            </p:cNvPr>
            <p:cNvSpPr/>
            <p:nvPr/>
          </p:nvSpPr>
          <p:spPr bwMode="auto">
            <a:xfrm>
              <a:off x="7937451" y="879425"/>
              <a:ext cx="1663622" cy="508697"/>
            </a:xfrm>
            <a:prstGeom prst="roundRect">
              <a:avLst/>
            </a:prstGeom>
            <a:solidFill>
              <a:srgbClr val="3675D0"/>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chemeClr val="bg1"/>
                  </a:solidFill>
                  <a:effectLst/>
                  <a:uLnTx/>
                  <a:uFillTx/>
                  <a:ea typeface="+mn-ea"/>
                  <a:cs typeface="+mn-cs"/>
                </a:rPr>
                <a:t>Diagnostics</a:t>
              </a:r>
            </a:p>
          </p:txBody>
        </p:sp>
        <p:sp>
          <p:nvSpPr>
            <p:cNvPr id="140" name="algorithm" title="Icon of a heartbeat">
              <a:extLst>
                <a:ext uri="{FF2B5EF4-FFF2-40B4-BE49-F238E27FC236}">
                  <a16:creationId xmlns:a16="http://schemas.microsoft.com/office/drawing/2014/main" id="{FDDE9B60-B6F0-4D42-A9B3-2EE1DCAC4217}"/>
                </a:ext>
              </a:extLst>
            </p:cNvPr>
            <p:cNvSpPr>
              <a:spLocks noChangeAspect="1" noEditPoints="1"/>
            </p:cNvSpPr>
            <p:nvPr/>
          </p:nvSpPr>
          <p:spPr bwMode="auto">
            <a:xfrm>
              <a:off x="9136302" y="1004893"/>
              <a:ext cx="322473" cy="2791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chemeClr val="bg1"/>
                </a:solidFill>
                <a:effectLst/>
                <a:uLnTx/>
                <a:uFillTx/>
                <a:ea typeface="+mn-ea"/>
                <a:cs typeface="+mn-cs"/>
              </a:endParaRPr>
            </a:p>
          </p:txBody>
        </p:sp>
      </p:grpSp>
      <p:grpSp>
        <p:nvGrpSpPr>
          <p:cNvPr id="141" name="Group 140">
            <a:extLst>
              <a:ext uri="{FF2B5EF4-FFF2-40B4-BE49-F238E27FC236}">
                <a16:creationId xmlns:a16="http://schemas.microsoft.com/office/drawing/2014/main" id="{949F3B3F-ABF5-406E-963E-6BA116E233DB}"/>
              </a:ext>
            </a:extLst>
          </p:cNvPr>
          <p:cNvGrpSpPr/>
          <p:nvPr/>
        </p:nvGrpSpPr>
        <p:grpSpPr>
          <a:xfrm>
            <a:off x="3887972" y="4938003"/>
            <a:ext cx="1663622" cy="508697"/>
            <a:chOff x="9832375" y="559208"/>
            <a:chExt cx="1631150" cy="498768"/>
          </a:xfrm>
          <a:solidFill>
            <a:srgbClr val="3675D0"/>
          </a:solidFill>
          <a:effectLst/>
        </p:grpSpPr>
        <p:sp>
          <p:nvSpPr>
            <p:cNvPr id="142" name="Rectangle: Rounded Corners 141">
              <a:extLst>
                <a:ext uri="{FF2B5EF4-FFF2-40B4-BE49-F238E27FC236}">
                  <a16:creationId xmlns:a16="http://schemas.microsoft.com/office/drawing/2014/main" id="{10737D97-9C75-49D2-ABCA-57A7C5F723E9}"/>
                </a:ext>
              </a:extLst>
            </p:cNvPr>
            <p:cNvSpPr/>
            <p:nvPr/>
          </p:nvSpPr>
          <p:spPr bwMode="auto">
            <a:xfrm>
              <a:off x="9832375" y="559208"/>
              <a:ext cx="1631150" cy="498768"/>
            </a:xfrm>
            <a:prstGeom prst="roundRect">
              <a:avLst/>
            </a:prstGeom>
            <a:grp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a:ln>
                    <a:noFill/>
                  </a:ln>
                  <a:solidFill>
                    <a:schemeClr val="bg1"/>
                  </a:solidFill>
                  <a:effectLst/>
                  <a:uLnTx/>
                  <a:uFillTx/>
                  <a:ea typeface="+mn-ea"/>
                  <a:cs typeface="+mn-cs"/>
                </a:rPr>
                <a:t>Broker</a:t>
              </a:r>
            </a:p>
          </p:txBody>
        </p:sp>
        <p:cxnSp>
          <p:nvCxnSpPr>
            <p:cNvPr id="143" name="Straight Connector 142">
              <a:extLst>
                <a:ext uri="{FF2B5EF4-FFF2-40B4-BE49-F238E27FC236}">
                  <a16:creationId xmlns:a16="http://schemas.microsoft.com/office/drawing/2014/main" id="{2C92BCA0-50D8-4258-B1C9-C9384820FC3E}"/>
                </a:ext>
              </a:extLst>
            </p:cNvPr>
            <p:cNvCxnSpPr>
              <a:cxnSpLocks/>
            </p:cNvCxnSpPr>
            <p:nvPr/>
          </p:nvCxnSpPr>
          <p:spPr>
            <a:xfrm>
              <a:off x="11024112" y="792333"/>
              <a:ext cx="283604" cy="0"/>
            </a:xfrm>
            <a:prstGeom prst="line">
              <a:avLst/>
            </a:prstGeom>
            <a:grpFill/>
            <a:ln w="1905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53E7B72-D7A3-4D7F-83D0-96EBA187CD23}"/>
                </a:ext>
              </a:extLst>
            </p:cNvPr>
            <p:cNvCxnSpPr>
              <a:cxnSpLocks/>
            </p:cNvCxnSpPr>
            <p:nvPr/>
          </p:nvCxnSpPr>
          <p:spPr>
            <a:xfrm flipV="1">
              <a:off x="11090238" y="640960"/>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641CC3B-2F13-446E-B186-8BA0FC4ABDA4}"/>
                </a:ext>
              </a:extLst>
            </p:cNvPr>
            <p:cNvCxnSpPr>
              <a:cxnSpLocks/>
            </p:cNvCxnSpPr>
            <p:nvPr/>
          </p:nvCxnSpPr>
          <p:spPr>
            <a:xfrm>
              <a:off x="11091591" y="795888"/>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EFA5ABE8-6461-4D9D-A68B-52EA53191B5E}"/>
              </a:ext>
            </a:extLst>
          </p:cNvPr>
          <p:cNvSpPr/>
          <p:nvPr/>
        </p:nvSpPr>
        <p:spPr bwMode="auto">
          <a:xfrm>
            <a:off x="7910533" y="3199160"/>
            <a:ext cx="4023329" cy="2685780"/>
          </a:xfrm>
          <a:prstGeom prst="rect">
            <a:avLst/>
          </a:prstGeom>
          <a:solidFill>
            <a:schemeClr val="bg1"/>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47" name="Group 146">
            <a:extLst>
              <a:ext uri="{FF2B5EF4-FFF2-40B4-BE49-F238E27FC236}">
                <a16:creationId xmlns:a16="http://schemas.microsoft.com/office/drawing/2014/main" id="{D7A5B708-3339-468C-9C4C-6EF77F41E443}"/>
              </a:ext>
            </a:extLst>
          </p:cNvPr>
          <p:cNvGrpSpPr/>
          <p:nvPr/>
        </p:nvGrpSpPr>
        <p:grpSpPr>
          <a:xfrm>
            <a:off x="1562383" y="3696369"/>
            <a:ext cx="491662" cy="2300816"/>
            <a:chOff x="2224274" y="2338191"/>
            <a:chExt cx="482065" cy="2255907"/>
          </a:xfrm>
        </p:grpSpPr>
        <p:grpSp>
          <p:nvGrpSpPr>
            <p:cNvPr id="148" name="Group 147">
              <a:extLst>
                <a:ext uri="{FF2B5EF4-FFF2-40B4-BE49-F238E27FC236}">
                  <a16:creationId xmlns:a16="http://schemas.microsoft.com/office/drawing/2014/main" id="{446020C4-2DB5-4C17-B0C3-33A82037444D}"/>
                </a:ext>
              </a:extLst>
            </p:cNvPr>
            <p:cNvGrpSpPr/>
            <p:nvPr/>
          </p:nvGrpSpPr>
          <p:grpSpPr>
            <a:xfrm>
              <a:off x="2281302" y="3639439"/>
              <a:ext cx="319498" cy="414180"/>
              <a:chOff x="5866856" y="4829242"/>
              <a:chExt cx="702675" cy="865083"/>
            </a:xfrm>
          </p:grpSpPr>
          <p:sp>
            <p:nvSpPr>
              <p:cNvPr id="156" name="Freeform 12">
                <a:extLst>
                  <a:ext uri="{FF2B5EF4-FFF2-40B4-BE49-F238E27FC236}">
                    <a16:creationId xmlns:a16="http://schemas.microsoft.com/office/drawing/2014/main" id="{EDC2D3F9-CC32-491A-87D9-05587001A46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3">
                <a:extLst>
                  <a:ext uri="{FF2B5EF4-FFF2-40B4-BE49-F238E27FC236}">
                    <a16:creationId xmlns:a16="http://schemas.microsoft.com/office/drawing/2014/main" id="{9A53CC08-CD34-400B-A099-C1D893BD7533}"/>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98CA17DF-E19D-4386-A347-AC578778924C}"/>
                </a:ext>
              </a:extLst>
            </p:cNvPr>
            <p:cNvGrpSpPr/>
            <p:nvPr/>
          </p:nvGrpSpPr>
          <p:grpSpPr>
            <a:xfrm>
              <a:off x="2286418" y="3019895"/>
              <a:ext cx="335350" cy="419905"/>
              <a:chOff x="13987161" y="3323588"/>
              <a:chExt cx="2047876" cy="2435225"/>
            </a:xfrm>
            <a:solidFill>
              <a:schemeClr val="bg1"/>
            </a:solidFill>
          </p:grpSpPr>
          <p:sp>
            <p:nvSpPr>
              <p:cNvPr id="152" name="Freeform 50">
                <a:extLst>
                  <a:ext uri="{FF2B5EF4-FFF2-40B4-BE49-F238E27FC236}">
                    <a16:creationId xmlns:a16="http://schemas.microsoft.com/office/drawing/2014/main" id="{3D9744C7-BDE6-4750-8258-790D3DAFC51C}"/>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1">
                <a:extLst>
                  <a:ext uri="{FF2B5EF4-FFF2-40B4-BE49-F238E27FC236}">
                    <a16:creationId xmlns:a16="http://schemas.microsoft.com/office/drawing/2014/main" id="{FE3FCC13-5B7A-4B4C-A1A5-A7DBDA503BD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52">
                <a:extLst>
                  <a:ext uri="{FF2B5EF4-FFF2-40B4-BE49-F238E27FC236}">
                    <a16:creationId xmlns:a16="http://schemas.microsoft.com/office/drawing/2014/main" id="{932F53F3-969A-4D17-B6AE-37FD6628A7A2}"/>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53">
                <a:extLst>
                  <a:ext uri="{FF2B5EF4-FFF2-40B4-BE49-F238E27FC236}">
                    <a16:creationId xmlns:a16="http://schemas.microsoft.com/office/drawing/2014/main" id="{6BF8DF21-FACA-4BEE-AFB0-EEA4D6995DC5}"/>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0" name="Picture 149">
              <a:extLst>
                <a:ext uri="{FF2B5EF4-FFF2-40B4-BE49-F238E27FC236}">
                  <a16:creationId xmlns:a16="http://schemas.microsoft.com/office/drawing/2014/main" id="{19B4985D-DF0B-4987-9DCF-4490A742A975}"/>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151" name="Picture 150">
              <a:extLst>
                <a:ext uri="{FF2B5EF4-FFF2-40B4-BE49-F238E27FC236}">
                  <a16:creationId xmlns:a16="http://schemas.microsoft.com/office/drawing/2014/main" id="{40ED2427-BA8C-47EF-BC75-FF5F910A04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58" name="CellPhone_E8EA" title="Icon of a cellphone">
            <a:extLst>
              <a:ext uri="{FF2B5EF4-FFF2-40B4-BE49-F238E27FC236}">
                <a16:creationId xmlns:a16="http://schemas.microsoft.com/office/drawing/2014/main" id="{6796DA58-528A-4F51-B562-C6C70CDBB848}"/>
              </a:ext>
            </a:extLst>
          </p:cNvPr>
          <p:cNvSpPr>
            <a:spLocks noChangeAspect="1" noEditPoints="1"/>
          </p:cNvSpPr>
          <p:nvPr/>
        </p:nvSpPr>
        <p:spPr bwMode="auto">
          <a:xfrm>
            <a:off x="916450" y="3571773"/>
            <a:ext cx="290050" cy="48333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Laptop_E770" title="Icon of a laptop">
            <a:extLst>
              <a:ext uri="{FF2B5EF4-FFF2-40B4-BE49-F238E27FC236}">
                <a16:creationId xmlns:a16="http://schemas.microsoft.com/office/drawing/2014/main" id="{ABD510AE-C1AE-4472-BE6F-7C94821834BE}"/>
              </a:ext>
            </a:extLst>
          </p:cNvPr>
          <p:cNvSpPr>
            <a:spLocks noChangeAspect="1" noEditPoints="1"/>
          </p:cNvSpPr>
          <p:nvPr/>
        </p:nvSpPr>
        <p:spPr bwMode="auto">
          <a:xfrm>
            <a:off x="775999" y="5737446"/>
            <a:ext cx="570955" cy="38098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Tablet_E70A" title="Icon of a tablet">
            <a:extLst>
              <a:ext uri="{FF2B5EF4-FFF2-40B4-BE49-F238E27FC236}">
                <a16:creationId xmlns:a16="http://schemas.microsoft.com/office/drawing/2014/main" id="{B3D98FF0-9A02-44A8-9642-A9D2FBF059B8}"/>
              </a:ext>
            </a:extLst>
          </p:cNvPr>
          <p:cNvSpPr>
            <a:spLocks noChangeAspect="1" noEditPoints="1"/>
          </p:cNvSpPr>
          <p:nvPr/>
        </p:nvSpPr>
        <p:spPr bwMode="auto">
          <a:xfrm>
            <a:off x="819043" y="4692721"/>
            <a:ext cx="484864" cy="35593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39E54500-D77B-40DC-88C4-06C7BBEEFA8B}"/>
              </a:ext>
            </a:extLst>
          </p:cNvPr>
          <p:cNvSpPr/>
          <p:nvPr/>
        </p:nvSpPr>
        <p:spPr bwMode="auto">
          <a:xfrm>
            <a:off x="5617028" y="5689902"/>
            <a:ext cx="1750381"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Light"/>
                <a:ea typeface="+mn-ea"/>
                <a:cs typeface="+mn-cs"/>
              </a:rPr>
              <a:t>Azure SQL DB</a:t>
            </a:r>
          </a:p>
        </p:txBody>
      </p:sp>
      <p:sp>
        <p:nvSpPr>
          <p:cNvPr id="162" name="Rectangle 161">
            <a:extLst>
              <a:ext uri="{FF2B5EF4-FFF2-40B4-BE49-F238E27FC236}">
                <a16:creationId xmlns:a16="http://schemas.microsoft.com/office/drawing/2014/main" id="{DFDD1DD6-678F-41D6-931C-F615B48BCFEB}"/>
              </a:ext>
            </a:extLst>
          </p:cNvPr>
          <p:cNvSpPr/>
          <p:nvPr/>
        </p:nvSpPr>
        <p:spPr>
          <a:xfrm>
            <a:off x="10850552" y="3851335"/>
            <a:ext cx="885113" cy="338554"/>
          </a:xfrm>
          <a:prstGeom prst="rect">
            <a:avLst/>
          </a:prstGeom>
        </p:spPr>
        <p:txBody>
          <a:bodyPr wrap="square" anchor="ctr">
            <a:spAutoFit/>
          </a:bodyPr>
          <a:lstStyle/>
          <a:p>
            <a:pPr marL="0" marR="0" lvl="0" indent="0" algn="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all" spc="0" normalizeH="0" baseline="0" noProof="0" dirty="0">
                <a:ln>
                  <a:noFill/>
                </a:ln>
                <a:effectLst/>
                <a:uLnTx/>
                <a:uFillTx/>
                <a:latin typeface="+mj-lt"/>
                <a:ea typeface="+mn-ea"/>
                <a:cs typeface="Segoe UI Light"/>
              </a:rPr>
              <a:t> </a:t>
            </a:r>
            <a:r>
              <a:rPr kumimoji="0" lang="en-US" sz="1600" b="0" i="0" u="none" strike="noStrike" kern="1200" cap="none" spc="0" normalizeH="0" baseline="0" noProof="0" dirty="0">
                <a:ln>
                  <a:noFill/>
                </a:ln>
                <a:effectLst/>
                <a:uLnTx/>
                <a:uFillTx/>
                <a:latin typeface="+mj-lt"/>
                <a:ea typeface="+mn-ea"/>
                <a:cs typeface="Segoe UI Light"/>
              </a:rPr>
              <a:t>VMs</a:t>
            </a:r>
          </a:p>
        </p:txBody>
      </p:sp>
      <p:sp>
        <p:nvSpPr>
          <p:cNvPr id="163" name="Right Bracket 162">
            <a:extLst>
              <a:ext uri="{FF2B5EF4-FFF2-40B4-BE49-F238E27FC236}">
                <a16:creationId xmlns:a16="http://schemas.microsoft.com/office/drawing/2014/main" id="{2A80C927-9CEE-4B94-AA58-DF5AAE11D9CB}"/>
              </a:ext>
            </a:extLst>
          </p:cNvPr>
          <p:cNvSpPr/>
          <p:nvPr/>
        </p:nvSpPr>
        <p:spPr>
          <a:xfrm>
            <a:off x="2035318" y="3662761"/>
            <a:ext cx="129025" cy="2455671"/>
          </a:xfrm>
          <a:prstGeom prst="rightBracket">
            <a:avLst>
              <a:gd name="adj" fmla="val 0"/>
            </a:avLst>
          </a:prstGeom>
          <a:ln w="19050" cap="rnd">
            <a:solidFill>
              <a:srgbClr val="2F2F2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A2A1A662-CB5F-4EB8-B998-73909CD2EF50}"/>
              </a:ext>
            </a:extLst>
          </p:cNvPr>
          <p:cNvGrpSpPr/>
          <p:nvPr/>
        </p:nvGrpSpPr>
        <p:grpSpPr>
          <a:xfrm>
            <a:off x="5632715" y="4942925"/>
            <a:ext cx="1663622" cy="508697"/>
            <a:chOff x="5054954" y="1049253"/>
            <a:chExt cx="1631150" cy="498768"/>
          </a:xfrm>
          <a:solidFill>
            <a:srgbClr val="3675D0"/>
          </a:solidFill>
        </p:grpSpPr>
        <p:sp>
          <p:nvSpPr>
            <p:cNvPr id="165" name="Rectangle: Rounded Corners 164">
              <a:extLst>
                <a:ext uri="{FF2B5EF4-FFF2-40B4-BE49-F238E27FC236}">
                  <a16:creationId xmlns:a16="http://schemas.microsoft.com/office/drawing/2014/main" id="{836F8F3D-9677-49B2-B4A8-60939A02C21B}"/>
                </a:ext>
              </a:extLst>
            </p:cNvPr>
            <p:cNvSpPr/>
            <p:nvPr/>
          </p:nvSpPr>
          <p:spPr bwMode="auto">
            <a:xfrm>
              <a:off x="5054954" y="1049253"/>
              <a:ext cx="1631150" cy="498768"/>
            </a:xfrm>
            <a:prstGeom prst="roundRect">
              <a:avLst/>
            </a:prstGeom>
            <a:grp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a:ln>
                    <a:noFill/>
                  </a:ln>
                  <a:solidFill>
                    <a:schemeClr val="bg1"/>
                  </a:solidFill>
                  <a:effectLst/>
                  <a:uLnTx/>
                  <a:uFillTx/>
                  <a:ea typeface="+mn-ea"/>
                  <a:cs typeface="+mn-cs"/>
                </a:rPr>
                <a:t>Gateway</a:t>
              </a:r>
            </a:p>
          </p:txBody>
        </p:sp>
        <p:sp>
          <p:nvSpPr>
            <p:cNvPr id="166" name="Move_E7C2" title="Icon of four arrows pointing away from eachother">
              <a:extLst>
                <a:ext uri="{FF2B5EF4-FFF2-40B4-BE49-F238E27FC236}">
                  <a16:creationId xmlns:a16="http://schemas.microsoft.com/office/drawing/2014/main" id="{AFEC78F1-ACA7-4F57-BDF2-966E759D89AD}"/>
                </a:ext>
              </a:extLst>
            </p:cNvPr>
            <p:cNvSpPr>
              <a:spLocks noChangeAspect="1" noEditPoints="1"/>
            </p:cNvSpPr>
            <p:nvPr/>
          </p:nvSpPr>
          <p:spPr bwMode="auto">
            <a:xfrm>
              <a:off x="6209072" y="1152269"/>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9050"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ea typeface="+mn-ea"/>
                <a:cs typeface="+mn-cs"/>
              </a:endParaRPr>
            </a:p>
          </p:txBody>
        </p:sp>
      </p:grpSp>
      <p:grpSp>
        <p:nvGrpSpPr>
          <p:cNvPr id="167" name="Group 166">
            <a:extLst>
              <a:ext uri="{FF2B5EF4-FFF2-40B4-BE49-F238E27FC236}">
                <a16:creationId xmlns:a16="http://schemas.microsoft.com/office/drawing/2014/main" id="{0A005DD3-522C-48CA-BD74-E4466FF0AE56}"/>
              </a:ext>
            </a:extLst>
          </p:cNvPr>
          <p:cNvGrpSpPr/>
          <p:nvPr/>
        </p:nvGrpSpPr>
        <p:grpSpPr>
          <a:xfrm>
            <a:off x="3887972" y="4273468"/>
            <a:ext cx="1663622" cy="508697"/>
            <a:chOff x="7173726" y="843340"/>
            <a:chExt cx="1631150" cy="498768"/>
          </a:xfrm>
          <a:solidFill>
            <a:srgbClr val="3675D0"/>
          </a:solidFill>
        </p:grpSpPr>
        <p:sp>
          <p:nvSpPr>
            <p:cNvPr id="168" name="Rectangle: Rounded Corners 167">
              <a:extLst>
                <a:ext uri="{FF2B5EF4-FFF2-40B4-BE49-F238E27FC236}">
                  <a16:creationId xmlns:a16="http://schemas.microsoft.com/office/drawing/2014/main" id="{8EAC4313-E938-4A9D-B631-CC4EB7CE2091}"/>
                </a:ext>
              </a:extLst>
            </p:cNvPr>
            <p:cNvSpPr/>
            <p:nvPr/>
          </p:nvSpPr>
          <p:spPr bwMode="auto">
            <a:xfrm>
              <a:off x="7173726" y="843340"/>
              <a:ext cx="1631150" cy="498768"/>
            </a:xfrm>
            <a:prstGeom prst="roundRect">
              <a:avLst/>
            </a:prstGeom>
            <a:grp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a:ln>
                    <a:noFill/>
                  </a:ln>
                  <a:solidFill>
                    <a:schemeClr val="bg1"/>
                  </a:solidFill>
                  <a:effectLst/>
                  <a:uLnTx/>
                  <a:uFillTx/>
                  <a:ea typeface="+mn-ea"/>
                  <a:cs typeface="+mn-cs"/>
                </a:rPr>
                <a:t>Web Access</a:t>
              </a:r>
            </a:p>
          </p:txBody>
        </p:sp>
        <p:sp>
          <p:nvSpPr>
            <p:cNvPr id="169" name="globe_2" title="Icon of a sphere made of lines">
              <a:extLst>
                <a:ext uri="{FF2B5EF4-FFF2-40B4-BE49-F238E27FC236}">
                  <a16:creationId xmlns:a16="http://schemas.microsoft.com/office/drawing/2014/main" id="{6E173FFA-65E7-4EF1-AA34-6F2F978C2280}"/>
                </a:ext>
              </a:extLst>
            </p:cNvPr>
            <p:cNvSpPr>
              <a:spLocks noChangeAspect="1" noEditPoints="1"/>
            </p:cNvSpPr>
            <p:nvPr/>
          </p:nvSpPr>
          <p:spPr bwMode="auto">
            <a:xfrm>
              <a:off x="8316308" y="94675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9050" cap="flat">
              <a:solidFill>
                <a:schemeClr val="bg1"/>
              </a:solidFill>
              <a:prstDash val="solid"/>
              <a:miter lim="800000"/>
              <a:headEnd/>
              <a:tailEnd/>
            </a:ln>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ea typeface="+mn-ea"/>
                <a:cs typeface="+mn-cs"/>
              </a:endParaRPr>
            </a:p>
          </p:txBody>
        </p:sp>
      </p:grpSp>
      <p:sp>
        <p:nvSpPr>
          <p:cNvPr id="170" name="TextBox 169">
            <a:extLst>
              <a:ext uri="{FF2B5EF4-FFF2-40B4-BE49-F238E27FC236}">
                <a16:creationId xmlns:a16="http://schemas.microsoft.com/office/drawing/2014/main" id="{D10F124F-A31F-468D-8766-1013DB976D1B}"/>
              </a:ext>
            </a:extLst>
          </p:cNvPr>
          <p:cNvSpPr txBox="1"/>
          <p:nvPr/>
        </p:nvSpPr>
        <p:spPr>
          <a:xfrm>
            <a:off x="8352858" y="3914984"/>
            <a:ext cx="1243471" cy="24622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Segoe UI Light"/>
              </a:rPr>
              <a:t>Azure AD</a:t>
            </a:r>
          </a:p>
        </p:txBody>
      </p:sp>
      <p:pic>
        <p:nvPicPr>
          <p:cNvPr id="171" name="Picture 2">
            <a:extLst>
              <a:ext uri="{FF2B5EF4-FFF2-40B4-BE49-F238E27FC236}">
                <a16:creationId xmlns:a16="http://schemas.microsoft.com/office/drawing/2014/main" id="{8488C1B0-537E-4634-B1A9-D1BFD9714B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7155" y="5697840"/>
            <a:ext cx="407571" cy="430642"/>
          </a:xfrm>
          <a:prstGeom prst="rect">
            <a:avLst/>
          </a:prstGeom>
          <a:noFill/>
        </p:spPr>
      </p:pic>
      <p:sp>
        <p:nvSpPr>
          <p:cNvPr id="173" name="Rectangle: Rounded Corners 172">
            <a:extLst>
              <a:ext uri="{FF2B5EF4-FFF2-40B4-BE49-F238E27FC236}">
                <a16:creationId xmlns:a16="http://schemas.microsoft.com/office/drawing/2014/main" id="{4E91517D-3AC1-4F26-9475-FEB5350E5AC3}"/>
              </a:ext>
            </a:extLst>
          </p:cNvPr>
          <p:cNvSpPr/>
          <p:nvPr/>
        </p:nvSpPr>
        <p:spPr bwMode="auto">
          <a:xfrm>
            <a:off x="8296958" y="5114926"/>
            <a:ext cx="1663622" cy="655292"/>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Directory</a:t>
            </a:r>
          </a:p>
        </p:txBody>
      </p:sp>
      <p:sp>
        <p:nvSpPr>
          <p:cNvPr id="175" name="Rectangle: Rounded Corners 174">
            <a:extLst>
              <a:ext uri="{FF2B5EF4-FFF2-40B4-BE49-F238E27FC236}">
                <a16:creationId xmlns:a16="http://schemas.microsoft.com/office/drawing/2014/main" id="{ED147D21-4593-450E-8920-06BB398D8339}"/>
              </a:ext>
            </a:extLst>
          </p:cNvPr>
          <p:cNvSpPr/>
          <p:nvPr/>
        </p:nvSpPr>
        <p:spPr bwMode="auto">
          <a:xfrm>
            <a:off x="10033929" y="5114926"/>
            <a:ext cx="1663622" cy="655292"/>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File Server</a:t>
            </a:r>
          </a:p>
        </p:txBody>
      </p:sp>
      <p:grpSp>
        <p:nvGrpSpPr>
          <p:cNvPr id="177" name="Group 176">
            <a:extLst>
              <a:ext uri="{FF2B5EF4-FFF2-40B4-BE49-F238E27FC236}">
                <a16:creationId xmlns:a16="http://schemas.microsoft.com/office/drawing/2014/main" id="{FE6C264C-01CB-445A-9DB2-A83BEC62A73F}"/>
              </a:ext>
            </a:extLst>
          </p:cNvPr>
          <p:cNvGrpSpPr/>
          <p:nvPr/>
        </p:nvGrpSpPr>
        <p:grpSpPr>
          <a:xfrm>
            <a:off x="11041671" y="5244768"/>
            <a:ext cx="404852" cy="362148"/>
            <a:chOff x="10633596" y="3514287"/>
            <a:chExt cx="396950" cy="355079"/>
          </a:xfrm>
        </p:grpSpPr>
        <p:sp>
          <p:nvSpPr>
            <p:cNvPr id="178" name="Hexagon 177">
              <a:extLst>
                <a:ext uri="{FF2B5EF4-FFF2-40B4-BE49-F238E27FC236}">
                  <a16:creationId xmlns:a16="http://schemas.microsoft.com/office/drawing/2014/main" id="{7326993B-1B67-41DE-8987-35DB77A5F09D}"/>
                </a:ext>
              </a:extLst>
            </p:cNvPr>
            <p:cNvSpPr/>
            <p:nvPr/>
          </p:nvSpPr>
          <p:spPr>
            <a:xfrm>
              <a:off x="10633596" y="3514287"/>
              <a:ext cx="396950" cy="355079"/>
            </a:xfrm>
            <a:prstGeom prst="hexagon">
              <a:avLst>
                <a:gd name="adj" fmla="val 30307"/>
                <a:gd name="vf" fmla="val 11547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179" name="Picture 178">
              <a:extLst>
                <a:ext uri="{FF2B5EF4-FFF2-40B4-BE49-F238E27FC236}">
                  <a16:creationId xmlns:a16="http://schemas.microsoft.com/office/drawing/2014/main" id="{CA316C58-0D16-48A6-9396-CFE63A5C3D9F}"/>
                </a:ext>
              </a:extLst>
            </p:cNvPr>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nvGrpSpPr>
          <p:cNvPr id="180" name="Group 179">
            <a:extLst>
              <a:ext uri="{FF2B5EF4-FFF2-40B4-BE49-F238E27FC236}">
                <a16:creationId xmlns:a16="http://schemas.microsoft.com/office/drawing/2014/main" id="{7E0BF0FB-2F55-4743-886D-FC69AB6272D2}"/>
              </a:ext>
            </a:extLst>
          </p:cNvPr>
          <p:cNvGrpSpPr/>
          <p:nvPr/>
        </p:nvGrpSpPr>
        <p:grpSpPr>
          <a:xfrm>
            <a:off x="8296958" y="4316579"/>
            <a:ext cx="3400593" cy="658368"/>
            <a:chOff x="7837970" y="2542018"/>
            <a:chExt cx="3334218" cy="645517"/>
          </a:xfrm>
          <a:solidFill>
            <a:srgbClr val="3675D0"/>
          </a:solidFill>
        </p:grpSpPr>
        <p:sp>
          <p:nvSpPr>
            <p:cNvPr id="181" name="Rectangle: Rounded Corners 180">
              <a:extLst>
                <a:ext uri="{FF2B5EF4-FFF2-40B4-BE49-F238E27FC236}">
                  <a16:creationId xmlns:a16="http://schemas.microsoft.com/office/drawing/2014/main" id="{BE17A156-3637-437C-A065-24EDC025FC39}"/>
                </a:ext>
              </a:extLst>
            </p:cNvPr>
            <p:cNvSpPr/>
            <p:nvPr/>
          </p:nvSpPr>
          <p:spPr bwMode="auto">
            <a:xfrm>
              <a:off x="7837970"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Desktops</a:t>
              </a:r>
            </a:p>
          </p:txBody>
        </p:sp>
        <p:sp>
          <p:nvSpPr>
            <p:cNvPr id="182" name="Rectangle: Rounded Corners 181">
              <a:extLst>
                <a:ext uri="{FF2B5EF4-FFF2-40B4-BE49-F238E27FC236}">
                  <a16:creationId xmlns:a16="http://schemas.microsoft.com/office/drawing/2014/main" id="{BF170FC7-D6FC-43C6-9382-8417804983C1}"/>
                </a:ext>
              </a:extLst>
            </p:cNvPr>
            <p:cNvSpPr/>
            <p:nvPr/>
          </p:nvSpPr>
          <p:spPr bwMode="auto">
            <a:xfrm>
              <a:off x="9541038"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mj-lt"/>
                  <a:ea typeface="+mn-ea"/>
                  <a:cs typeface="+mn-cs"/>
                </a:rPr>
                <a:t>Apps</a:t>
              </a:r>
            </a:p>
          </p:txBody>
        </p:sp>
      </p:grpSp>
      <p:sp>
        <p:nvSpPr>
          <p:cNvPr id="183" name="desktop" title="a desktop PC">
            <a:extLst>
              <a:ext uri="{FF2B5EF4-FFF2-40B4-BE49-F238E27FC236}">
                <a16:creationId xmlns:a16="http://schemas.microsoft.com/office/drawing/2014/main" id="{FDD541E0-E5EA-4978-B740-12CEB0E20F2A}"/>
              </a:ext>
            </a:extLst>
          </p:cNvPr>
          <p:cNvSpPr>
            <a:spLocks noChangeAspect="1" noEditPoints="1"/>
          </p:cNvSpPr>
          <p:nvPr/>
        </p:nvSpPr>
        <p:spPr bwMode="auto">
          <a:xfrm>
            <a:off x="9381363" y="4499296"/>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GenericApp_EB3B" title="Icon of an app window">
            <a:extLst>
              <a:ext uri="{FF2B5EF4-FFF2-40B4-BE49-F238E27FC236}">
                <a16:creationId xmlns:a16="http://schemas.microsoft.com/office/drawing/2014/main" id="{08979190-5FD2-430C-9ED3-72A645E5B383}"/>
              </a:ext>
            </a:extLst>
          </p:cNvPr>
          <p:cNvSpPr>
            <a:spLocks noChangeAspect="1" noEditPoints="1"/>
          </p:cNvSpPr>
          <p:nvPr/>
        </p:nvSpPr>
        <p:spPr bwMode="auto">
          <a:xfrm>
            <a:off x="11044986" y="4502761"/>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F406E17B-5C15-4AA9-9601-CD0F8E4E5F5D}"/>
              </a:ext>
            </a:extLst>
          </p:cNvPr>
          <p:cNvSpPr/>
          <p:nvPr/>
        </p:nvSpPr>
        <p:spPr bwMode="auto">
          <a:xfrm>
            <a:off x="9751447" y="4359595"/>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188F"/>
                </a:solidFill>
                <a:effectLst/>
                <a:uLnTx/>
                <a:uFillTx/>
                <a:latin typeface="Segoe UI"/>
                <a:ea typeface="+mn-ea"/>
                <a:cs typeface="+mn-cs"/>
              </a:rPr>
              <a:t>A</a:t>
            </a:r>
          </a:p>
        </p:txBody>
      </p:sp>
      <p:sp>
        <p:nvSpPr>
          <p:cNvPr id="186" name="Oval 185">
            <a:extLst>
              <a:ext uri="{FF2B5EF4-FFF2-40B4-BE49-F238E27FC236}">
                <a16:creationId xmlns:a16="http://schemas.microsoft.com/office/drawing/2014/main" id="{D60F02B2-3C7D-4EF0-8A5A-130554AF3E47}"/>
              </a:ext>
            </a:extLst>
          </p:cNvPr>
          <p:cNvSpPr/>
          <p:nvPr/>
        </p:nvSpPr>
        <p:spPr bwMode="auto">
          <a:xfrm>
            <a:off x="11482684" y="4364957"/>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188F"/>
                </a:solidFill>
                <a:effectLst/>
                <a:uLnTx/>
                <a:uFillTx/>
                <a:latin typeface="Segoe UI"/>
                <a:ea typeface="+mn-ea"/>
                <a:cs typeface="+mn-cs"/>
              </a:rPr>
              <a:t>A</a:t>
            </a:r>
          </a:p>
        </p:txBody>
      </p:sp>
      <p:grpSp>
        <p:nvGrpSpPr>
          <p:cNvPr id="187" name="Group 186">
            <a:extLst>
              <a:ext uri="{FF2B5EF4-FFF2-40B4-BE49-F238E27FC236}">
                <a16:creationId xmlns:a16="http://schemas.microsoft.com/office/drawing/2014/main" id="{B29F10DD-6E9C-4C1D-80A7-4E93B8B0E7C4}"/>
              </a:ext>
            </a:extLst>
          </p:cNvPr>
          <p:cNvGrpSpPr/>
          <p:nvPr/>
        </p:nvGrpSpPr>
        <p:grpSpPr>
          <a:xfrm>
            <a:off x="9751258" y="4359595"/>
            <a:ext cx="1882919" cy="160018"/>
            <a:chOff x="9825686" y="4359595"/>
            <a:chExt cx="1882919" cy="160018"/>
          </a:xfrm>
        </p:grpSpPr>
        <p:sp>
          <p:nvSpPr>
            <p:cNvPr id="188" name="Oval 187">
              <a:extLst>
                <a:ext uri="{FF2B5EF4-FFF2-40B4-BE49-F238E27FC236}">
                  <a16:creationId xmlns:a16="http://schemas.microsoft.com/office/drawing/2014/main" id="{9AC4534F-0EEB-4CB7-A8E6-08D116872C84}"/>
                </a:ext>
              </a:extLst>
            </p:cNvPr>
            <p:cNvSpPr/>
            <p:nvPr/>
          </p:nvSpPr>
          <p:spPr bwMode="auto">
            <a:xfrm>
              <a:off x="9825686" y="4359595"/>
              <a:ext cx="152066" cy="152066"/>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188F"/>
                  </a:solidFill>
                  <a:effectLst/>
                  <a:uLnTx/>
                  <a:uFillTx/>
                  <a:latin typeface="Segoe UI"/>
                  <a:ea typeface="+mn-ea"/>
                  <a:cs typeface="+mn-cs"/>
                </a:rPr>
                <a:t>A</a:t>
              </a:r>
            </a:p>
          </p:txBody>
        </p:sp>
        <p:sp>
          <p:nvSpPr>
            <p:cNvPr id="189" name="Oval 188">
              <a:extLst>
                <a:ext uri="{FF2B5EF4-FFF2-40B4-BE49-F238E27FC236}">
                  <a16:creationId xmlns:a16="http://schemas.microsoft.com/office/drawing/2014/main" id="{FED6FCAC-25C5-443B-8A44-46439C959B25}"/>
                </a:ext>
              </a:extLst>
            </p:cNvPr>
            <p:cNvSpPr/>
            <p:nvPr/>
          </p:nvSpPr>
          <p:spPr bwMode="auto">
            <a:xfrm>
              <a:off x="11554730" y="4363243"/>
              <a:ext cx="153875" cy="156370"/>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dirty="0">
                  <a:ln>
                    <a:noFill/>
                  </a:ln>
                  <a:solidFill>
                    <a:srgbClr val="00188F"/>
                  </a:solidFill>
                  <a:effectLst/>
                  <a:uLnTx/>
                  <a:uFillTx/>
                  <a:latin typeface="Segoe UI"/>
                  <a:ea typeface="+mn-ea"/>
                  <a:cs typeface="+mn-cs"/>
                </a:rPr>
                <a:t>A</a:t>
              </a:r>
            </a:p>
          </p:txBody>
        </p:sp>
      </p:grpSp>
      <p:grpSp>
        <p:nvGrpSpPr>
          <p:cNvPr id="190" name="Group 189">
            <a:extLst>
              <a:ext uri="{FF2B5EF4-FFF2-40B4-BE49-F238E27FC236}">
                <a16:creationId xmlns:a16="http://schemas.microsoft.com/office/drawing/2014/main" id="{0A174603-8BEA-4E72-8006-7FAA0230AD2F}"/>
              </a:ext>
            </a:extLst>
          </p:cNvPr>
          <p:cNvGrpSpPr/>
          <p:nvPr/>
        </p:nvGrpSpPr>
        <p:grpSpPr>
          <a:xfrm>
            <a:off x="7771612" y="3453152"/>
            <a:ext cx="511705" cy="511706"/>
            <a:chOff x="5564119" y="2081144"/>
            <a:chExt cx="501718" cy="501718"/>
          </a:xfrm>
        </p:grpSpPr>
        <p:sp>
          <p:nvSpPr>
            <p:cNvPr id="191" name="Diamond 190">
              <a:extLst>
                <a:ext uri="{FF2B5EF4-FFF2-40B4-BE49-F238E27FC236}">
                  <a16:creationId xmlns:a16="http://schemas.microsoft.com/office/drawing/2014/main" id="{190DA278-FA12-49F4-AD97-8D62E2B9A6F5}"/>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horz" wrap="square" lIns="186494" tIns="149195" rIns="186494" bIns="14919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2" name="Graphic 139">
              <a:extLst>
                <a:ext uri="{FF2B5EF4-FFF2-40B4-BE49-F238E27FC236}">
                  <a16:creationId xmlns:a16="http://schemas.microsoft.com/office/drawing/2014/main" id="{514BA9E7-5708-4CD6-B947-828561DC7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4119" y="2081144"/>
              <a:ext cx="501718" cy="501718"/>
            </a:xfrm>
            <a:prstGeom prst="rect">
              <a:avLst/>
            </a:prstGeom>
          </p:spPr>
        </p:pic>
      </p:grpSp>
      <p:sp>
        <p:nvSpPr>
          <p:cNvPr id="196" name="TextBox 195">
            <a:extLst>
              <a:ext uri="{FF2B5EF4-FFF2-40B4-BE49-F238E27FC236}">
                <a16:creationId xmlns:a16="http://schemas.microsoft.com/office/drawing/2014/main" id="{A7D947AE-B41C-4C1C-AF9A-F6883F0AC34A}"/>
              </a:ext>
            </a:extLst>
          </p:cNvPr>
          <p:cNvSpPr txBox="1"/>
          <p:nvPr/>
        </p:nvSpPr>
        <p:spPr>
          <a:xfrm>
            <a:off x="403999" y="2609826"/>
            <a:ext cx="1869407" cy="738664"/>
          </a:xfrm>
          <a:prstGeom prst="rect">
            <a:avLst/>
          </a:prstGeom>
          <a:solidFill>
            <a:srgbClr val="FFFFFF"/>
          </a:solidFill>
        </p:spPr>
        <p:txBody>
          <a:bodyPr wrap="square" lIns="91440" tIns="45720" rIns="91440" bIns="45720" rtlCol="0">
            <a:no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mj-lt"/>
                <a:ea typeface="+mn-ea"/>
                <a:cs typeface="+mn-cs"/>
              </a:rPr>
              <a:t>Client’s</a:t>
            </a:r>
          </a:p>
          <a:p>
            <a:pPr marL="0" marR="0" lvl="0" indent="0" algn="ctr" defTabSz="932742"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97" name="TextBox 196">
            <a:extLst>
              <a:ext uri="{FF2B5EF4-FFF2-40B4-BE49-F238E27FC236}">
                <a16:creationId xmlns:a16="http://schemas.microsoft.com/office/drawing/2014/main" id="{698E91BC-A022-4A5B-935A-3BB3F5BB7EA8}"/>
              </a:ext>
            </a:extLst>
          </p:cNvPr>
          <p:cNvSpPr txBox="1"/>
          <p:nvPr/>
        </p:nvSpPr>
        <p:spPr>
          <a:xfrm>
            <a:off x="4595119" y="2401268"/>
            <a:ext cx="1869407" cy="738664"/>
          </a:xfrm>
          <a:prstGeom prst="rect">
            <a:avLst/>
          </a:prstGeom>
          <a:solidFill>
            <a:srgbClr val="FFFFFF"/>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Management plane services</a:t>
            </a:r>
          </a:p>
        </p:txBody>
      </p:sp>
      <p:sp>
        <p:nvSpPr>
          <p:cNvPr id="198" name="TextBox 197">
            <a:extLst>
              <a:ext uri="{FF2B5EF4-FFF2-40B4-BE49-F238E27FC236}">
                <a16:creationId xmlns:a16="http://schemas.microsoft.com/office/drawing/2014/main" id="{DDC2075F-AA11-41DF-A435-24B1DC7BAE66}"/>
              </a:ext>
            </a:extLst>
          </p:cNvPr>
          <p:cNvSpPr txBox="1"/>
          <p:nvPr/>
        </p:nvSpPr>
        <p:spPr>
          <a:xfrm>
            <a:off x="7886137" y="2388006"/>
            <a:ext cx="3937266" cy="1048942"/>
          </a:xfrm>
          <a:prstGeom prst="rect">
            <a:avLst/>
          </a:prstGeom>
          <a:solidFill>
            <a:srgbClr val="FFFFFF"/>
          </a:solidFill>
        </p:spPr>
        <p:txBody>
          <a:bodyPr wrap="square" lIns="182880" tIns="146304" rIns="182880" bIns="146304" rtlCol="0">
            <a:sp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Segoe UI Light"/>
              </a:rPr>
              <a:t>Windows 10 Enterprise multi-session, Windows 7, Windows Server 2012R2+</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Segoe UI Light"/>
              </a:rPr>
              <a:t>Azure virtual machines &amp; services</a:t>
            </a:r>
          </a:p>
        </p:txBody>
      </p:sp>
      <p:sp>
        <p:nvSpPr>
          <p:cNvPr id="200" name="Oval 199">
            <a:extLst>
              <a:ext uri="{FF2B5EF4-FFF2-40B4-BE49-F238E27FC236}">
                <a16:creationId xmlns:a16="http://schemas.microsoft.com/office/drawing/2014/main" id="{D1C6F7E9-161E-4D52-95FB-52F44EDE6A63}"/>
              </a:ext>
            </a:extLst>
          </p:cNvPr>
          <p:cNvSpPr/>
          <p:nvPr/>
        </p:nvSpPr>
        <p:spPr bwMode="auto">
          <a:xfrm>
            <a:off x="635471" y="4444686"/>
            <a:ext cx="852008" cy="852008"/>
          </a:xfrm>
          <a:prstGeom prst="ellipse">
            <a:avLst/>
          </a:prstGeom>
          <a:solidFill>
            <a:srgbClr val="EFEFEF"/>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3" name="Oval 202">
            <a:extLst>
              <a:ext uri="{FF2B5EF4-FFF2-40B4-BE49-F238E27FC236}">
                <a16:creationId xmlns:a16="http://schemas.microsoft.com/office/drawing/2014/main" id="{AB09539B-4C54-4CE2-AAD8-4E22CE741F24}"/>
              </a:ext>
            </a:extLst>
          </p:cNvPr>
          <p:cNvSpPr/>
          <p:nvPr/>
        </p:nvSpPr>
        <p:spPr bwMode="auto">
          <a:xfrm>
            <a:off x="635471" y="3387437"/>
            <a:ext cx="852008" cy="852008"/>
          </a:xfrm>
          <a:prstGeom prst="ellipse">
            <a:avLst/>
          </a:prstGeom>
          <a:solidFill>
            <a:srgbClr val="EFEFEF"/>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6" name="Oval 205">
            <a:extLst>
              <a:ext uri="{FF2B5EF4-FFF2-40B4-BE49-F238E27FC236}">
                <a16:creationId xmlns:a16="http://schemas.microsoft.com/office/drawing/2014/main" id="{1DC81EC5-CB26-4A20-9F6D-6FCC8387BB67}"/>
              </a:ext>
            </a:extLst>
          </p:cNvPr>
          <p:cNvSpPr/>
          <p:nvPr/>
        </p:nvSpPr>
        <p:spPr bwMode="auto">
          <a:xfrm>
            <a:off x="635471" y="5501934"/>
            <a:ext cx="852008" cy="852008"/>
          </a:xfrm>
          <a:prstGeom prst="ellipse">
            <a:avLst/>
          </a:prstGeom>
          <a:solidFill>
            <a:srgbClr val="EFEFEF"/>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08" name="Group 207">
            <a:extLst>
              <a:ext uri="{FF2B5EF4-FFF2-40B4-BE49-F238E27FC236}">
                <a16:creationId xmlns:a16="http://schemas.microsoft.com/office/drawing/2014/main" id="{BCA3F028-B473-4D34-984C-FF83FCA6DC01}"/>
              </a:ext>
            </a:extLst>
          </p:cNvPr>
          <p:cNvGrpSpPr/>
          <p:nvPr/>
        </p:nvGrpSpPr>
        <p:grpSpPr>
          <a:xfrm>
            <a:off x="2067638" y="3571317"/>
            <a:ext cx="5335377" cy="2689518"/>
            <a:chOff x="2067638" y="3571317"/>
            <a:chExt cx="5335377" cy="2689518"/>
          </a:xfrm>
        </p:grpSpPr>
        <p:grpSp>
          <p:nvGrpSpPr>
            <p:cNvPr id="209" name="Group 208">
              <a:extLst>
                <a:ext uri="{FF2B5EF4-FFF2-40B4-BE49-F238E27FC236}">
                  <a16:creationId xmlns:a16="http://schemas.microsoft.com/office/drawing/2014/main" id="{FE9A8E57-F5EF-43B9-BBF0-4193592F8F93}"/>
                </a:ext>
              </a:extLst>
            </p:cNvPr>
            <p:cNvGrpSpPr/>
            <p:nvPr/>
          </p:nvGrpSpPr>
          <p:grpSpPr>
            <a:xfrm>
              <a:off x="3800280" y="3571317"/>
              <a:ext cx="3602735" cy="2689518"/>
              <a:chOff x="3800280" y="3571317"/>
              <a:chExt cx="3602735" cy="2689518"/>
            </a:xfrm>
          </p:grpSpPr>
          <p:sp>
            <p:nvSpPr>
              <p:cNvPr id="212" name="Rectangle 211">
                <a:extLst>
                  <a:ext uri="{FF2B5EF4-FFF2-40B4-BE49-F238E27FC236}">
                    <a16:creationId xmlns:a16="http://schemas.microsoft.com/office/drawing/2014/main" id="{3E2D86E4-4B91-48F6-8753-F35833FAE341}"/>
                  </a:ext>
                </a:extLst>
              </p:cNvPr>
              <p:cNvSpPr/>
              <p:nvPr/>
            </p:nvSpPr>
            <p:spPr bwMode="auto">
              <a:xfrm>
                <a:off x="3800280" y="3571317"/>
                <a:ext cx="3602735" cy="2689518"/>
              </a:xfrm>
              <a:prstGeom prst="rect">
                <a:avLst/>
              </a:prstGeom>
              <a:solidFill>
                <a:srgbClr val="ED7D31"/>
              </a:solidFill>
              <a:ln w="10795" cap="flat" cmpd="sng" algn="ctr">
                <a:noFill/>
                <a:prstDash val="solid"/>
              </a:ln>
              <a:effectLst/>
            </p:spPr>
            <p:txBody>
              <a:bodyPr rot="0" spcFirstLastPara="0" vertOverflow="overflow" horzOverflow="overflow" vert="horz" wrap="square" lIns="559562" tIns="139891" rIns="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endParaRPr>
              </a:p>
            </p:txBody>
          </p:sp>
          <p:sp>
            <p:nvSpPr>
              <p:cNvPr id="213" name="TextBox 212">
                <a:extLst>
                  <a:ext uri="{FF2B5EF4-FFF2-40B4-BE49-F238E27FC236}">
                    <a16:creationId xmlns:a16="http://schemas.microsoft.com/office/drawing/2014/main" id="{1FF55A11-FF43-48BE-AF20-ADF7DB5867A3}"/>
                  </a:ext>
                </a:extLst>
              </p:cNvPr>
              <p:cNvSpPr txBox="1"/>
              <p:nvPr/>
            </p:nvSpPr>
            <p:spPr>
              <a:xfrm>
                <a:off x="3913555" y="4098929"/>
                <a:ext cx="3266362" cy="1634294"/>
              </a:xfrm>
              <a:prstGeom prst="rect">
                <a:avLst/>
              </a:prstGeom>
              <a:solidFill>
                <a:srgbClr val="ED7D31"/>
              </a:solidFill>
            </p:spPr>
            <p:txBody>
              <a:bodyPr wrap="square" lIns="182880" tIns="146304" rIns="182880" bIns="146304" rtlCol="0">
                <a:spAutoFit/>
              </a:bodyPr>
              <a:lstStyle/>
              <a:p>
                <a:pPr marL="0" marR="0" lvl="0" indent="0" algn="l" defTabSz="932293" rtl="0" eaLnBrk="1" fontAlgn="base" latinLnBrk="0" hangingPunct="1">
                  <a:lnSpc>
                    <a:spcPct val="100000"/>
                  </a:lnSpc>
                  <a:spcBef>
                    <a:spcPts val="18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j-lt"/>
                    <a:ea typeface="+mn-ea"/>
                    <a:cs typeface="Segoe UI Light"/>
                  </a:rPr>
                  <a:t>Citrix Virtual Apps &amp; Desktop services</a:t>
                </a:r>
              </a:p>
              <a:p>
                <a:pPr marL="0" marR="0" lvl="0" indent="0" algn="l" defTabSz="932293" rtl="0" eaLnBrk="1" fontAlgn="base" latinLnBrk="0" hangingPunct="1">
                  <a:lnSpc>
                    <a:spcPct val="100000"/>
                  </a:lnSpc>
                  <a:spcBef>
                    <a:spcPts val="18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j-lt"/>
                    <a:ea typeface="+mn-ea"/>
                    <a:cs typeface="Segoe UI Light"/>
                  </a:rPr>
                  <a:t>Citrix + Windows Virtual Desktop Solution</a:t>
                </a:r>
              </a:p>
            </p:txBody>
          </p:sp>
        </p:grpSp>
        <p:sp>
          <p:nvSpPr>
            <p:cNvPr id="210" name="TextBox 209">
              <a:extLst>
                <a:ext uri="{FF2B5EF4-FFF2-40B4-BE49-F238E27FC236}">
                  <a16:creationId xmlns:a16="http://schemas.microsoft.com/office/drawing/2014/main" id="{2A053D2A-0282-478F-AFDD-6BEACD1F28C5}"/>
                </a:ext>
              </a:extLst>
            </p:cNvPr>
            <p:cNvSpPr txBox="1"/>
            <p:nvPr/>
          </p:nvSpPr>
          <p:spPr>
            <a:xfrm>
              <a:off x="2067638" y="4537395"/>
              <a:ext cx="1869407"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Workspace</a:t>
              </a:r>
            </a:p>
          </p:txBody>
        </p:sp>
        <p:pic>
          <p:nvPicPr>
            <p:cNvPr id="211" name="Picture 210">
              <a:extLst>
                <a:ext uri="{FF2B5EF4-FFF2-40B4-BE49-F238E27FC236}">
                  <a16:creationId xmlns:a16="http://schemas.microsoft.com/office/drawing/2014/main" id="{B9FADB4D-1CDE-4146-B3FC-1E6A70A3DF8F}"/>
                </a:ext>
              </a:extLst>
            </p:cNvPr>
            <p:cNvPicPr>
              <a:picLocks noChangeAspect="1"/>
            </p:cNvPicPr>
            <p:nvPr/>
          </p:nvPicPr>
          <p:blipFill>
            <a:blip r:embed="rId10"/>
            <a:stretch>
              <a:fillRect/>
            </a:stretch>
          </p:blipFill>
          <p:spPr>
            <a:xfrm>
              <a:off x="2742813" y="4059450"/>
              <a:ext cx="533400" cy="542925"/>
            </a:xfrm>
            <a:prstGeom prst="rect">
              <a:avLst/>
            </a:prstGeom>
          </p:spPr>
        </p:pic>
      </p:grpSp>
      <p:grpSp>
        <p:nvGrpSpPr>
          <p:cNvPr id="3" name="Group 2">
            <a:extLst>
              <a:ext uri="{FF2B5EF4-FFF2-40B4-BE49-F238E27FC236}">
                <a16:creationId xmlns:a16="http://schemas.microsoft.com/office/drawing/2014/main" id="{F7FDA8EA-23B1-4785-91BE-5D72201601A9}"/>
              </a:ext>
            </a:extLst>
          </p:cNvPr>
          <p:cNvGrpSpPr/>
          <p:nvPr/>
        </p:nvGrpSpPr>
        <p:grpSpPr>
          <a:xfrm>
            <a:off x="403999" y="2609826"/>
            <a:ext cx="1869407" cy="3406187"/>
            <a:chOff x="403999" y="2609826"/>
            <a:chExt cx="1869407" cy="3406187"/>
          </a:xfrm>
        </p:grpSpPr>
        <p:sp>
          <p:nvSpPr>
            <p:cNvPr id="215" name="TextBox 214">
              <a:extLst>
                <a:ext uri="{FF2B5EF4-FFF2-40B4-BE49-F238E27FC236}">
                  <a16:creationId xmlns:a16="http://schemas.microsoft.com/office/drawing/2014/main" id="{B53C90D8-EB7D-4015-9B81-9E1A80793D4A}"/>
                </a:ext>
              </a:extLst>
            </p:cNvPr>
            <p:cNvSpPr txBox="1"/>
            <p:nvPr/>
          </p:nvSpPr>
          <p:spPr>
            <a:xfrm>
              <a:off x="403999" y="2609826"/>
              <a:ext cx="1869407" cy="738664"/>
            </a:xfrm>
            <a:prstGeom prst="rect">
              <a:avLst/>
            </a:prstGeom>
            <a:solidFill>
              <a:srgbClr val="FFFFFF"/>
            </a:solidFill>
          </p:spPr>
          <p:txBody>
            <a:bodyPr wrap="square" lIns="91440" tIns="45720" rIns="91440" bIns="45720" rtlCol="0">
              <a:no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Client’s</a:t>
              </a:r>
            </a:p>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Citrix Receivers</a:t>
              </a:r>
            </a:p>
          </p:txBody>
        </p:sp>
        <p:grpSp>
          <p:nvGrpSpPr>
            <p:cNvPr id="216" name="Group 215">
              <a:extLst>
                <a:ext uri="{FF2B5EF4-FFF2-40B4-BE49-F238E27FC236}">
                  <a16:creationId xmlns:a16="http://schemas.microsoft.com/office/drawing/2014/main" id="{2B15717C-2676-4857-B9DA-78BEDB56BEC8}"/>
                </a:ext>
              </a:extLst>
            </p:cNvPr>
            <p:cNvGrpSpPr/>
            <p:nvPr/>
          </p:nvGrpSpPr>
          <p:grpSpPr>
            <a:xfrm>
              <a:off x="1561450" y="3687491"/>
              <a:ext cx="491662" cy="2328522"/>
              <a:chOff x="1561450" y="3687491"/>
              <a:chExt cx="491662" cy="2328522"/>
            </a:xfrm>
          </p:grpSpPr>
          <p:grpSp>
            <p:nvGrpSpPr>
              <p:cNvPr id="217" name="Group 216">
                <a:extLst>
                  <a:ext uri="{FF2B5EF4-FFF2-40B4-BE49-F238E27FC236}">
                    <a16:creationId xmlns:a16="http://schemas.microsoft.com/office/drawing/2014/main" id="{71D36179-5C5B-42FE-A177-E9D2BA91F2AA}"/>
                  </a:ext>
                </a:extLst>
              </p:cNvPr>
              <p:cNvGrpSpPr/>
              <p:nvPr/>
            </p:nvGrpSpPr>
            <p:grpSpPr>
              <a:xfrm>
                <a:off x="1619613" y="5014644"/>
                <a:ext cx="325859" cy="422425"/>
                <a:chOff x="5866856" y="4829242"/>
                <a:chExt cx="702675" cy="865083"/>
              </a:xfrm>
              <a:solidFill>
                <a:srgbClr val="ED7D31"/>
              </a:solidFill>
            </p:grpSpPr>
            <p:sp>
              <p:nvSpPr>
                <p:cNvPr id="225" name="Freeform 12">
                  <a:extLst>
                    <a:ext uri="{FF2B5EF4-FFF2-40B4-BE49-F238E27FC236}">
                      <a16:creationId xmlns:a16="http://schemas.microsoft.com/office/drawing/2014/main" id="{552CA537-06F4-4810-B403-429BC504587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
                  <a:extLst>
                    <a:ext uri="{FF2B5EF4-FFF2-40B4-BE49-F238E27FC236}">
                      <a16:creationId xmlns:a16="http://schemas.microsoft.com/office/drawing/2014/main" id="{3E3D0516-FDB0-42A0-82E8-81761F9211A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6DFDE475-9D36-4D8D-B61B-F30E31FB28D4}"/>
                  </a:ext>
                </a:extLst>
              </p:cNvPr>
              <p:cNvGrpSpPr/>
              <p:nvPr/>
            </p:nvGrpSpPr>
            <p:grpSpPr>
              <a:xfrm>
                <a:off x="1624831" y="4382766"/>
                <a:ext cx="342026" cy="428264"/>
                <a:chOff x="13987161" y="3323588"/>
                <a:chExt cx="2047876" cy="2435225"/>
              </a:xfrm>
              <a:solidFill>
                <a:srgbClr val="ED7D31"/>
              </a:solidFill>
            </p:grpSpPr>
            <p:sp>
              <p:nvSpPr>
                <p:cNvPr id="221" name="Freeform 50">
                  <a:extLst>
                    <a:ext uri="{FF2B5EF4-FFF2-40B4-BE49-F238E27FC236}">
                      <a16:creationId xmlns:a16="http://schemas.microsoft.com/office/drawing/2014/main" id="{EC528B91-0849-43DD-9198-B0655CDED8D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51">
                  <a:extLst>
                    <a:ext uri="{FF2B5EF4-FFF2-40B4-BE49-F238E27FC236}">
                      <a16:creationId xmlns:a16="http://schemas.microsoft.com/office/drawing/2014/main" id="{A9D56E82-7329-42E5-8F9F-24E471BE02A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2">
                  <a:extLst>
                    <a:ext uri="{FF2B5EF4-FFF2-40B4-BE49-F238E27FC236}">
                      <a16:creationId xmlns:a16="http://schemas.microsoft.com/office/drawing/2014/main" id="{FE79098A-4E6B-40CA-A3AD-26C1D9517FA4}"/>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53">
                  <a:extLst>
                    <a:ext uri="{FF2B5EF4-FFF2-40B4-BE49-F238E27FC236}">
                      <a16:creationId xmlns:a16="http://schemas.microsoft.com/office/drawing/2014/main" id="{85DE5D4F-A522-4E85-A9E9-1D6D5675ADEF}"/>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19" name="Picture 218">
                <a:extLst>
                  <a:ext uri="{FF2B5EF4-FFF2-40B4-BE49-F238E27FC236}">
                    <a16:creationId xmlns:a16="http://schemas.microsoft.com/office/drawing/2014/main" id="{B1891F86-1D20-458D-B7B3-54BC3EC68C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61450" y="3687491"/>
                <a:ext cx="491662" cy="491662"/>
              </a:xfrm>
              <a:prstGeom prst="rect">
                <a:avLst/>
              </a:prstGeom>
            </p:spPr>
          </p:pic>
          <p:pic>
            <p:nvPicPr>
              <p:cNvPr id="220" name="Picture 219">
                <a:extLst>
                  <a:ext uri="{FF2B5EF4-FFF2-40B4-BE49-F238E27FC236}">
                    <a16:creationId xmlns:a16="http://schemas.microsoft.com/office/drawing/2014/main" id="{320B0216-7A47-4E34-8684-16A817BEFFCA}"/>
                  </a:ext>
                </a:extLst>
              </p:cNvPr>
              <p:cNvPicPr>
                <a:picLocks noChangeAspect="1"/>
              </p:cNvPicPr>
              <p:nvPr/>
            </p:nvPicPr>
            <p:blipFill>
              <a:blip r:embed="rId11"/>
              <a:stretch>
                <a:fillRect/>
              </a:stretch>
            </p:blipFill>
            <p:spPr>
              <a:xfrm>
                <a:off x="1596430" y="5622069"/>
                <a:ext cx="420228" cy="393944"/>
              </a:xfrm>
              <a:prstGeom prst="rect">
                <a:avLst/>
              </a:prstGeom>
            </p:spPr>
          </p:pic>
        </p:grpSp>
      </p:grpSp>
      <p:sp>
        <p:nvSpPr>
          <p:cNvPr id="95" name="CellPhone_E8EA" title="Icon of a cellphone">
            <a:extLst>
              <a:ext uri="{FF2B5EF4-FFF2-40B4-BE49-F238E27FC236}">
                <a16:creationId xmlns:a16="http://schemas.microsoft.com/office/drawing/2014/main" id="{C08E5D2A-EC4C-43EC-9CF6-16D89DEABC92}"/>
              </a:ext>
            </a:extLst>
          </p:cNvPr>
          <p:cNvSpPr>
            <a:spLocks noChangeAspect="1" noEditPoints="1"/>
          </p:cNvSpPr>
          <p:nvPr/>
        </p:nvSpPr>
        <p:spPr bwMode="auto">
          <a:xfrm>
            <a:off x="916451" y="3571772"/>
            <a:ext cx="290050" cy="48333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Tablet_E70A" title="Icon of a tablet">
            <a:extLst>
              <a:ext uri="{FF2B5EF4-FFF2-40B4-BE49-F238E27FC236}">
                <a16:creationId xmlns:a16="http://schemas.microsoft.com/office/drawing/2014/main" id="{C8A761E5-EB14-4F36-AE43-14F9227B2070}"/>
              </a:ext>
            </a:extLst>
          </p:cNvPr>
          <p:cNvSpPr>
            <a:spLocks noChangeAspect="1" noEditPoints="1"/>
          </p:cNvSpPr>
          <p:nvPr/>
        </p:nvSpPr>
        <p:spPr bwMode="auto">
          <a:xfrm>
            <a:off x="819043" y="4692721"/>
            <a:ext cx="484864" cy="35593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Laptop_E770" title="Icon of a laptop">
            <a:extLst>
              <a:ext uri="{FF2B5EF4-FFF2-40B4-BE49-F238E27FC236}">
                <a16:creationId xmlns:a16="http://schemas.microsoft.com/office/drawing/2014/main" id="{1629A563-C8AA-43EC-93D6-50827DB77BA4}"/>
              </a:ext>
            </a:extLst>
          </p:cNvPr>
          <p:cNvSpPr>
            <a:spLocks noChangeAspect="1" noEditPoints="1"/>
          </p:cNvSpPr>
          <p:nvPr/>
        </p:nvSpPr>
        <p:spPr bwMode="auto">
          <a:xfrm>
            <a:off x="775998" y="5737446"/>
            <a:ext cx="570955" cy="38098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D935B8F8-2133-4062-926F-6DB483AE23CA}"/>
              </a:ext>
            </a:extLst>
          </p:cNvPr>
          <p:cNvGrpSpPr/>
          <p:nvPr/>
        </p:nvGrpSpPr>
        <p:grpSpPr>
          <a:xfrm>
            <a:off x="9345644" y="5217476"/>
            <a:ext cx="484158" cy="450192"/>
            <a:chOff x="9386125" y="5239498"/>
            <a:chExt cx="374619" cy="348338"/>
          </a:xfrm>
        </p:grpSpPr>
        <p:sp>
          <p:nvSpPr>
            <p:cNvPr id="176" name="Diamond 175">
              <a:extLst>
                <a:ext uri="{FF2B5EF4-FFF2-40B4-BE49-F238E27FC236}">
                  <a16:creationId xmlns:a16="http://schemas.microsoft.com/office/drawing/2014/main" id="{B01C7F02-1091-4CBE-A153-360DF7102ED5}"/>
                </a:ext>
              </a:extLst>
            </p:cNvPr>
            <p:cNvSpPr/>
            <p:nvPr/>
          </p:nvSpPr>
          <p:spPr bwMode="auto">
            <a:xfrm>
              <a:off x="9407767" y="5273474"/>
              <a:ext cx="321933" cy="304736"/>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aphic 98">
              <a:extLst>
                <a:ext uri="{FF2B5EF4-FFF2-40B4-BE49-F238E27FC236}">
                  <a16:creationId xmlns:a16="http://schemas.microsoft.com/office/drawing/2014/main" id="{1AB817D8-20F6-4588-A7D5-0C94B6B94429}"/>
                </a:ext>
              </a:extLst>
            </p:cNvPr>
            <p:cNvGrpSpPr/>
            <p:nvPr/>
          </p:nvGrpSpPr>
          <p:grpSpPr>
            <a:xfrm>
              <a:off x="9386125" y="5239498"/>
              <a:ext cx="374619" cy="348338"/>
              <a:chOff x="9381363" y="5299822"/>
              <a:chExt cx="386360" cy="386361"/>
            </a:xfrm>
          </p:grpSpPr>
          <p:sp>
            <p:nvSpPr>
              <p:cNvPr id="5" name="Freeform: Shape 4">
                <a:extLst>
                  <a:ext uri="{FF2B5EF4-FFF2-40B4-BE49-F238E27FC236}">
                    <a16:creationId xmlns:a16="http://schemas.microsoft.com/office/drawing/2014/main" id="{510FED36-77E0-406B-A608-893FBD535922}"/>
                  </a:ext>
                </a:extLst>
              </p:cNvPr>
              <p:cNvSpPr/>
              <p:nvPr/>
            </p:nvSpPr>
            <p:spPr>
              <a:xfrm>
                <a:off x="9496198" y="5446854"/>
                <a:ext cx="69759" cy="118055"/>
              </a:xfrm>
              <a:custGeom>
                <a:avLst/>
                <a:gdLst>
                  <a:gd name="connsiteX0" fmla="*/ 63857 w 69759"/>
                  <a:gd name="connsiteY0" fmla="*/ 0 h 118054"/>
                  <a:gd name="connsiteX1" fmla="*/ 0 w 69759"/>
                  <a:gd name="connsiteY1" fmla="*/ 59027 h 118054"/>
                  <a:gd name="connsiteX2" fmla="*/ 4829 w 69759"/>
                  <a:gd name="connsiteY2" fmla="*/ 74053 h 118054"/>
                  <a:gd name="connsiteX3" fmla="*/ 3756 w 69759"/>
                  <a:gd name="connsiteY3" fmla="*/ 82638 h 118054"/>
                  <a:gd name="connsiteX4" fmla="*/ 69759 w 69759"/>
                  <a:gd name="connsiteY4" fmla="*/ 122884 h 118054"/>
                  <a:gd name="connsiteX5" fmla="*/ 69759 w 69759"/>
                  <a:gd name="connsiteY5" fmla="*/ 7513 h 118054"/>
                  <a:gd name="connsiteX6" fmla="*/ 63857 w 69759"/>
                  <a:gd name="connsiteY6" fmla="*/ 0 h 11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59" h="118054">
                    <a:moveTo>
                      <a:pt x="63857" y="0"/>
                    </a:moveTo>
                    <a:lnTo>
                      <a:pt x="0" y="59027"/>
                    </a:lnTo>
                    <a:cubicBezTo>
                      <a:pt x="2683" y="63857"/>
                      <a:pt x="4829" y="69760"/>
                      <a:pt x="4829" y="74053"/>
                    </a:cubicBezTo>
                    <a:cubicBezTo>
                      <a:pt x="4829" y="76736"/>
                      <a:pt x="4829" y="79955"/>
                      <a:pt x="3756" y="82638"/>
                    </a:cubicBezTo>
                    <a:lnTo>
                      <a:pt x="69759" y="122884"/>
                    </a:lnTo>
                    <a:lnTo>
                      <a:pt x="69759" y="7513"/>
                    </a:lnTo>
                    <a:cubicBezTo>
                      <a:pt x="68686" y="7513"/>
                      <a:pt x="64930" y="1073"/>
                      <a:pt x="63857" y="0"/>
                    </a:cubicBezTo>
                  </a:path>
                </a:pathLst>
              </a:custGeom>
              <a:solidFill>
                <a:schemeClr val="accent4"/>
              </a:solidFill>
              <a:ln w="5292"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BEAA163-2BEF-44CF-B736-5DC8EE674A2C}"/>
                  </a:ext>
                </a:extLst>
              </p:cNvPr>
              <p:cNvSpPr/>
              <p:nvPr/>
            </p:nvSpPr>
            <p:spPr>
              <a:xfrm>
                <a:off x="9580446" y="5445781"/>
                <a:ext cx="64393" cy="123421"/>
              </a:xfrm>
              <a:custGeom>
                <a:avLst/>
                <a:gdLst>
                  <a:gd name="connsiteX0" fmla="*/ 12342 w 64393"/>
                  <a:gd name="connsiteY0" fmla="*/ 0 h 123420"/>
                  <a:gd name="connsiteX1" fmla="*/ 0 w 64393"/>
                  <a:gd name="connsiteY1" fmla="*/ 9659 h 123420"/>
                  <a:gd name="connsiteX2" fmla="*/ 0 w 64393"/>
                  <a:gd name="connsiteY2" fmla="*/ 123957 h 123420"/>
                  <a:gd name="connsiteX3" fmla="*/ 66003 w 64393"/>
                  <a:gd name="connsiteY3" fmla="*/ 82102 h 123420"/>
                  <a:gd name="connsiteX4" fmla="*/ 63857 w 64393"/>
                  <a:gd name="connsiteY4" fmla="*/ 75662 h 123420"/>
                  <a:gd name="connsiteX5" fmla="*/ 66003 w 64393"/>
                  <a:gd name="connsiteY5" fmla="*/ 64394 h 123420"/>
                  <a:gd name="connsiteX6" fmla="*/ 12342 w 64393"/>
                  <a:gd name="connsiteY6" fmla="*/ 0 h 1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93" h="123420">
                    <a:moveTo>
                      <a:pt x="12342" y="0"/>
                    </a:moveTo>
                    <a:cubicBezTo>
                      <a:pt x="11269" y="1073"/>
                      <a:pt x="1073" y="8586"/>
                      <a:pt x="0" y="9659"/>
                    </a:cubicBezTo>
                    <a:lnTo>
                      <a:pt x="0" y="123957"/>
                    </a:lnTo>
                    <a:lnTo>
                      <a:pt x="66003" y="82102"/>
                    </a:lnTo>
                    <a:cubicBezTo>
                      <a:pt x="64930" y="79419"/>
                      <a:pt x="63857" y="77272"/>
                      <a:pt x="63857" y="75662"/>
                    </a:cubicBezTo>
                    <a:cubicBezTo>
                      <a:pt x="63857" y="71906"/>
                      <a:pt x="64930" y="68150"/>
                      <a:pt x="66003" y="64394"/>
                    </a:cubicBezTo>
                    <a:lnTo>
                      <a:pt x="12342" y="0"/>
                    </a:lnTo>
                    <a:close/>
                  </a:path>
                </a:pathLst>
              </a:custGeom>
              <a:solidFill>
                <a:schemeClr val="accent4"/>
              </a:solidFill>
              <a:ln w="5292"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1CD89BA8-1652-4033-9B1C-FBBBB928C304}"/>
                  </a:ext>
                </a:extLst>
              </p:cNvPr>
              <p:cNvSpPr/>
              <p:nvPr/>
            </p:nvSpPr>
            <p:spPr>
              <a:xfrm>
                <a:off x="9381363" y="5299822"/>
                <a:ext cx="380994" cy="380995"/>
              </a:xfrm>
              <a:custGeom>
                <a:avLst/>
                <a:gdLst>
                  <a:gd name="connsiteX0" fmla="*/ 192643 w 380993"/>
                  <a:gd name="connsiteY0" fmla="*/ 0 h 380994"/>
                  <a:gd name="connsiteX1" fmla="*/ 0 w 380993"/>
                  <a:gd name="connsiteY1" fmla="*/ 228597 h 380994"/>
                  <a:gd name="connsiteX2" fmla="*/ 191570 w 380993"/>
                  <a:gd name="connsiteY2" fmla="*/ 384751 h 380994"/>
                  <a:gd name="connsiteX3" fmla="*/ 384214 w 380993"/>
                  <a:gd name="connsiteY3" fmla="*/ 229670 h 380994"/>
                  <a:gd name="connsiteX4" fmla="*/ 192643 w 380993"/>
                  <a:gd name="connsiteY4" fmla="*/ 0 h 380994"/>
                  <a:gd name="connsiteX5" fmla="*/ 294600 w 380993"/>
                  <a:gd name="connsiteY5" fmla="*/ 252744 h 380994"/>
                  <a:gd name="connsiteX6" fmla="*/ 272598 w 380993"/>
                  <a:gd name="connsiteY6" fmla="*/ 243085 h 380994"/>
                  <a:gd name="connsiteX7" fmla="*/ 220011 w 380993"/>
                  <a:gd name="connsiteY7" fmla="*/ 280112 h 380994"/>
                  <a:gd name="connsiteX8" fmla="*/ 224840 w 380993"/>
                  <a:gd name="connsiteY8" fmla="*/ 297283 h 380994"/>
                  <a:gd name="connsiteX9" fmla="*/ 194253 w 380993"/>
                  <a:gd name="connsiteY9" fmla="*/ 327870 h 380994"/>
                  <a:gd name="connsiteX10" fmla="*/ 163666 w 380993"/>
                  <a:gd name="connsiteY10" fmla="*/ 297283 h 380994"/>
                  <a:gd name="connsiteX11" fmla="*/ 171179 w 380993"/>
                  <a:gd name="connsiteY11" fmla="*/ 277429 h 380994"/>
                  <a:gd name="connsiteX12" fmla="*/ 110005 w 380993"/>
                  <a:gd name="connsiteY12" fmla="*/ 245232 h 380994"/>
                  <a:gd name="connsiteX13" fmla="*/ 89077 w 380993"/>
                  <a:gd name="connsiteY13" fmla="*/ 253818 h 380994"/>
                  <a:gd name="connsiteX14" fmla="*/ 58491 w 380993"/>
                  <a:gd name="connsiteY14" fmla="*/ 223231 h 380994"/>
                  <a:gd name="connsiteX15" fmla="*/ 89077 w 380993"/>
                  <a:gd name="connsiteY15" fmla="*/ 192644 h 380994"/>
                  <a:gd name="connsiteX16" fmla="*/ 103566 w 380993"/>
                  <a:gd name="connsiteY16" fmla="*/ 196400 h 380994"/>
                  <a:gd name="connsiteX17" fmla="*/ 167423 w 380993"/>
                  <a:gd name="connsiteY17" fmla="*/ 137373 h 380994"/>
                  <a:gd name="connsiteX18" fmla="*/ 160983 w 380993"/>
                  <a:gd name="connsiteY18" fmla="*/ 117518 h 380994"/>
                  <a:gd name="connsiteX19" fmla="*/ 195326 w 380993"/>
                  <a:gd name="connsiteY19" fmla="*/ 84248 h 380994"/>
                  <a:gd name="connsiteX20" fmla="*/ 229670 w 380993"/>
                  <a:gd name="connsiteY20" fmla="*/ 117518 h 380994"/>
                  <a:gd name="connsiteX21" fmla="*/ 223767 w 380993"/>
                  <a:gd name="connsiteY21" fmla="*/ 135763 h 380994"/>
                  <a:gd name="connsiteX22" fmla="*/ 277965 w 380993"/>
                  <a:gd name="connsiteY22" fmla="*/ 199620 h 380994"/>
                  <a:gd name="connsiteX23" fmla="*/ 296209 w 380993"/>
                  <a:gd name="connsiteY23" fmla="*/ 193717 h 380994"/>
                  <a:gd name="connsiteX24" fmla="*/ 326796 w 380993"/>
                  <a:gd name="connsiteY24" fmla="*/ 224304 h 380994"/>
                  <a:gd name="connsiteX25" fmla="*/ 294600 w 380993"/>
                  <a:gd name="connsiteY25" fmla="*/ 252744 h 3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0993" h="380994">
                    <a:moveTo>
                      <a:pt x="192643" y="0"/>
                    </a:moveTo>
                    <a:lnTo>
                      <a:pt x="0" y="228597"/>
                    </a:lnTo>
                    <a:lnTo>
                      <a:pt x="191570" y="384751"/>
                    </a:lnTo>
                    <a:lnTo>
                      <a:pt x="384214" y="229670"/>
                    </a:lnTo>
                    <a:lnTo>
                      <a:pt x="192643" y="0"/>
                    </a:lnTo>
                    <a:close/>
                    <a:moveTo>
                      <a:pt x="294600" y="252744"/>
                    </a:moveTo>
                    <a:cubicBezTo>
                      <a:pt x="286014" y="252744"/>
                      <a:pt x="278501" y="248988"/>
                      <a:pt x="272598" y="243085"/>
                    </a:cubicBezTo>
                    <a:lnTo>
                      <a:pt x="220011" y="280112"/>
                    </a:lnTo>
                    <a:cubicBezTo>
                      <a:pt x="223767" y="284941"/>
                      <a:pt x="224840" y="290844"/>
                      <a:pt x="224840" y="297283"/>
                    </a:cubicBezTo>
                    <a:cubicBezTo>
                      <a:pt x="224840" y="314455"/>
                      <a:pt x="210352" y="327870"/>
                      <a:pt x="194253" y="327870"/>
                    </a:cubicBezTo>
                    <a:cubicBezTo>
                      <a:pt x="177082" y="327870"/>
                      <a:pt x="163666" y="314455"/>
                      <a:pt x="163666" y="297283"/>
                    </a:cubicBezTo>
                    <a:cubicBezTo>
                      <a:pt x="163666" y="289771"/>
                      <a:pt x="166349" y="282795"/>
                      <a:pt x="171179" y="277429"/>
                    </a:cubicBezTo>
                    <a:lnTo>
                      <a:pt x="110005" y="245232"/>
                    </a:lnTo>
                    <a:cubicBezTo>
                      <a:pt x="104103" y="251135"/>
                      <a:pt x="96590" y="253818"/>
                      <a:pt x="89077" y="253818"/>
                    </a:cubicBezTo>
                    <a:cubicBezTo>
                      <a:pt x="71906" y="253818"/>
                      <a:pt x="58491" y="240402"/>
                      <a:pt x="58491" y="223231"/>
                    </a:cubicBezTo>
                    <a:cubicBezTo>
                      <a:pt x="58491" y="206059"/>
                      <a:pt x="72979" y="192644"/>
                      <a:pt x="89077" y="192644"/>
                    </a:cubicBezTo>
                    <a:cubicBezTo>
                      <a:pt x="93907" y="192644"/>
                      <a:pt x="98736" y="193717"/>
                      <a:pt x="103566" y="196400"/>
                    </a:cubicBezTo>
                    <a:lnTo>
                      <a:pt x="167423" y="137373"/>
                    </a:lnTo>
                    <a:cubicBezTo>
                      <a:pt x="162593" y="131470"/>
                      <a:pt x="160983" y="123957"/>
                      <a:pt x="160983" y="117518"/>
                    </a:cubicBezTo>
                    <a:cubicBezTo>
                      <a:pt x="160983" y="98200"/>
                      <a:pt x="176008" y="84248"/>
                      <a:pt x="195326" y="84248"/>
                    </a:cubicBezTo>
                    <a:cubicBezTo>
                      <a:pt x="214644" y="84248"/>
                      <a:pt x="229670" y="99273"/>
                      <a:pt x="229670" y="117518"/>
                    </a:cubicBezTo>
                    <a:cubicBezTo>
                      <a:pt x="229670" y="123957"/>
                      <a:pt x="227523" y="129860"/>
                      <a:pt x="223767" y="135763"/>
                    </a:cubicBezTo>
                    <a:lnTo>
                      <a:pt x="277965" y="199620"/>
                    </a:lnTo>
                    <a:cubicBezTo>
                      <a:pt x="282794" y="195864"/>
                      <a:pt x="289233" y="193717"/>
                      <a:pt x="296209" y="193717"/>
                    </a:cubicBezTo>
                    <a:cubicBezTo>
                      <a:pt x="313381" y="193717"/>
                      <a:pt x="326796" y="207132"/>
                      <a:pt x="326796" y="224304"/>
                    </a:cubicBezTo>
                    <a:cubicBezTo>
                      <a:pt x="324650" y="238256"/>
                      <a:pt x="310698" y="252744"/>
                      <a:pt x="294600" y="252744"/>
                    </a:cubicBezTo>
                  </a:path>
                </a:pathLst>
              </a:custGeom>
              <a:solidFill>
                <a:schemeClr val="accent4"/>
              </a:solidFill>
              <a:ln w="5292"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105631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87334E-E7FE-4F79-8213-F80C84084DAD}"/>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099"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E487334E-E7FE-4F79-8213-F80C84084DA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B7B4A76-96BC-424A-B79F-293C599A2C40}"/>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Use case scenarios: Windows Virtual Desktop </a:t>
            </a:r>
          </a:p>
        </p:txBody>
      </p:sp>
      <p:grpSp>
        <p:nvGrpSpPr>
          <p:cNvPr id="6" name="Group 5">
            <a:extLst>
              <a:ext uri="{FF2B5EF4-FFF2-40B4-BE49-F238E27FC236}">
                <a16:creationId xmlns:a16="http://schemas.microsoft.com/office/drawing/2014/main" id="{D12984CE-43C2-45CB-8619-7295964D046A}"/>
              </a:ext>
            </a:extLst>
          </p:cNvPr>
          <p:cNvGrpSpPr/>
          <p:nvPr/>
        </p:nvGrpSpPr>
        <p:grpSpPr>
          <a:xfrm>
            <a:off x="442913" y="1188409"/>
            <a:ext cx="11555412" cy="958286"/>
            <a:chOff x="442913" y="1188409"/>
            <a:chExt cx="11555412" cy="958286"/>
          </a:xfrm>
        </p:grpSpPr>
        <p:sp>
          <p:nvSpPr>
            <p:cNvPr id="152" name="Rectangle: Rounded Corners 151">
              <a:extLst>
                <a:ext uri="{FF2B5EF4-FFF2-40B4-BE49-F238E27FC236}">
                  <a16:creationId xmlns:a16="http://schemas.microsoft.com/office/drawing/2014/main" id="{72BA906F-C6BA-442B-B608-78ACFFB21DCA}"/>
                </a:ext>
              </a:extLst>
            </p:cNvPr>
            <p:cNvSpPr/>
            <p:nvPr/>
          </p:nvSpPr>
          <p:spPr>
            <a:xfrm>
              <a:off x="763209" y="1313575"/>
              <a:ext cx="11235116" cy="707954"/>
            </a:xfrm>
            <a:prstGeom prst="roundRect">
              <a:avLst>
                <a:gd name="adj" fmla="val 0"/>
              </a:avLst>
            </a:prstGeom>
            <a:solidFill>
              <a:schemeClr val="bg1">
                <a:lumMod val="95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45720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ea typeface="+mn-ea"/>
                  <a:cs typeface="Segoe UI" panose="020B0502040204020203" pitchFamily="34" charset="0"/>
                </a:rPr>
                <a:t>Pitch Windows Virtual Desktop natively when a customer wants to replace an existing virtualization solution or build a new deployment</a:t>
              </a:r>
            </a:p>
          </p:txBody>
        </p:sp>
        <p:grpSp>
          <p:nvGrpSpPr>
            <p:cNvPr id="153" name="Group 152">
              <a:extLst>
                <a:ext uri="{FF2B5EF4-FFF2-40B4-BE49-F238E27FC236}">
                  <a16:creationId xmlns:a16="http://schemas.microsoft.com/office/drawing/2014/main" id="{6EDD49CB-2337-48BE-BE0F-1A6EC73BCCB6}"/>
                </a:ext>
              </a:extLst>
            </p:cNvPr>
            <p:cNvGrpSpPr/>
            <p:nvPr/>
          </p:nvGrpSpPr>
          <p:grpSpPr>
            <a:xfrm>
              <a:off x="442913" y="1188409"/>
              <a:ext cx="958286" cy="958286"/>
              <a:chOff x="267655" y="1256262"/>
              <a:chExt cx="852008" cy="852008"/>
            </a:xfrm>
          </p:grpSpPr>
          <p:sp>
            <p:nvSpPr>
              <p:cNvPr id="154" name="Oval 153">
                <a:extLst>
                  <a:ext uri="{FF2B5EF4-FFF2-40B4-BE49-F238E27FC236}">
                    <a16:creationId xmlns:a16="http://schemas.microsoft.com/office/drawing/2014/main" id="{C141A1C5-2BE6-43BB-92B0-EC0B440D37BE}"/>
                  </a:ext>
                </a:extLst>
              </p:cNvPr>
              <p:cNvSpPr/>
              <p:nvPr/>
            </p:nvSpPr>
            <p:spPr bwMode="auto">
              <a:xfrm>
                <a:off x="267655" y="1256262"/>
                <a:ext cx="852008" cy="852008"/>
              </a:xfrm>
              <a:prstGeom prst="ellipse">
                <a:avLst/>
              </a:prstGeom>
              <a:solidFill>
                <a:srgbClr val="EFEFEF"/>
              </a:solidFill>
              <a:ln w="76200" cap="flat" cmpd="sng" algn="ctr">
                <a:solidFill>
                  <a:srgbClr val="FFFFFF"/>
                </a:solid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pic>
            <p:nvPicPr>
              <p:cNvPr id="155" name="Picture 154">
                <a:extLst>
                  <a:ext uri="{FF2B5EF4-FFF2-40B4-BE49-F238E27FC236}">
                    <a16:creationId xmlns:a16="http://schemas.microsoft.com/office/drawing/2014/main" id="{F9D2BFAC-5416-4BC8-9661-0156D0A9F13A}"/>
                  </a:ext>
                </a:extLst>
              </p:cNvPr>
              <p:cNvPicPr>
                <a:picLocks noChangeAspect="1"/>
              </p:cNvPicPr>
              <p:nvPr/>
            </p:nvPicPr>
            <p:blipFill>
              <a:blip r:embed="rId8"/>
              <a:stretch>
                <a:fillRect/>
              </a:stretch>
            </p:blipFill>
            <p:spPr>
              <a:xfrm>
                <a:off x="503992" y="1424415"/>
                <a:ext cx="379333" cy="537735"/>
              </a:xfrm>
              <a:prstGeom prst="rect">
                <a:avLst/>
              </a:prstGeom>
            </p:spPr>
          </p:pic>
        </p:grpSp>
      </p:grpSp>
      <p:grpSp>
        <p:nvGrpSpPr>
          <p:cNvPr id="7" name="Group 6">
            <a:extLst>
              <a:ext uri="{FF2B5EF4-FFF2-40B4-BE49-F238E27FC236}">
                <a16:creationId xmlns:a16="http://schemas.microsoft.com/office/drawing/2014/main" id="{7C30E79F-CE9F-408A-BB4F-B67C1FEB4536}"/>
              </a:ext>
            </a:extLst>
          </p:cNvPr>
          <p:cNvGrpSpPr/>
          <p:nvPr/>
        </p:nvGrpSpPr>
        <p:grpSpPr>
          <a:xfrm>
            <a:off x="434974" y="2237894"/>
            <a:ext cx="3768891" cy="3544027"/>
            <a:chOff x="434974" y="2237894"/>
            <a:chExt cx="3768891" cy="3544027"/>
          </a:xfrm>
        </p:grpSpPr>
        <p:sp>
          <p:nvSpPr>
            <p:cNvPr id="32" name="Rectangle: Rounded Corners 31">
              <a:extLst>
                <a:ext uri="{FF2B5EF4-FFF2-40B4-BE49-F238E27FC236}">
                  <a16:creationId xmlns:a16="http://schemas.microsoft.com/office/drawing/2014/main" id="{E5A7FA7F-BBA6-4B7D-A937-FFC991077597}"/>
                </a:ext>
              </a:extLst>
            </p:cNvPr>
            <p:cNvSpPr/>
            <p:nvPr/>
          </p:nvSpPr>
          <p:spPr>
            <a:xfrm>
              <a:off x="434974" y="2701851"/>
              <a:ext cx="3768891" cy="308007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mj-lt"/>
                  <a:ea typeface="+mn-ea"/>
                  <a:cs typeface="Segoe UI" panose="020B0502040204020203" pitchFamily="34" charset="0"/>
                </a:rPr>
                <a:t>Citrix hybrid: Windows Virtual Desktop on Azure + on-premises deployments </a:t>
              </a:r>
            </a:p>
            <a:p>
              <a:pPr marL="282575" marR="0" lvl="0" indent="-176213" algn="l" defTabSz="932742"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Pitch Windows Virtual Desktop + Citrix joint offerings with Citrix Virtual Apps and Desktops service and Citrix Workspaces</a:t>
              </a:r>
            </a:p>
            <a:p>
              <a:pPr marL="282575" marR="0" lvl="0" indent="-176213" algn="l" defTabSz="932742"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Customers can manage hybrid scenarios with Citrix on-premises workloads under one management console</a:t>
              </a:r>
            </a:p>
          </p:txBody>
        </p:sp>
        <p:sp>
          <p:nvSpPr>
            <p:cNvPr id="34" name="Oval 33">
              <a:extLst>
                <a:ext uri="{FF2B5EF4-FFF2-40B4-BE49-F238E27FC236}">
                  <a16:creationId xmlns:a16="http://schemas.microsoft.com/office/drawing/2014/main" id="{4FEDDBC0-5509-4635-9C8D-67A6CAFC1FEA}"/>
                </a:ext>
              </a:extLst>
            </p:cNvPr>
            <p:cNvSpPr/>
            <p:nvPr/>
          </p:nvSpPr>
          <p:spPr bwMode="auto">
            <a:xfrm>
              <a:off x="1835071" y="2237894"/>
              <a:ext cx="968696" cy="968696"/>
            </a:xfrm>
            <a:prstGeom prst="ellipse">
              <a:avLst/>
            </a:prstGeom>
            <a:solidFill>
              <a:schemeClr val="bg1"/>
            </a:solidFill>
            <a:ln w="19050" cap="flat" cmpd="sng" algn="ctr">
              <a:solidFill>
                <a:schemeClr val="accent1"/>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224">
                <a:lnSpc>
                  <a:spcPct val="85000"/>
                </a:lnSpc>
                <a:defRPr/>
              </a:pPr>
              <a:r>
                <a:rPr lang="en-US" sz="2800" dirty="0">
                  <a:solidFill>
                    <a:schemeClr val="accent1"/>
                  </a:solidFill>
                  <a:latin typeface="+mj-lt"/>
                  <a:cs typeface="Segoe UI Light" panose="020B0502040204020203" pitchFamily="34" charset="0"/>
                </a:rPr>
                <a:t>#1</a:t>
              </a:r>
            </a:p>
          </p:txBody>
        </p:sp>
      </p:grpSp>
      <p:grpSp>
        <p:nvGrpSpPr>
          <p:cNvPr id="8" name="Group 7">
            <a:extLst>
              <a:ext uri="{FF2B5EF4-FFF2-40B4-BE49-F238E27FC236}">
                <a16:creationId xmlns:a16="http://schemas.microsoft.com/office/drawing/2014/main" id="{E8B8AAF8-15FE-4B32-B6BD-C4AECBDECBC2}"/>
              </a:ext>
            </a:extLst>
          </p:cNvPr>
          <p:cNvGrpSpPr/>
          <p:nvPr/>
        </p:nvGrpSpPr>
        <p:grpSpPr>
          <a:xfrm>
            <a:off x="4332204" y="2237894"/>
            <a:ext cx="3768891" cy="3553306"/>
            <a:chOff x="4332204" y="2237894"/>
            <a:chExt cx="3768891" cy="3553306"/>
          </a:xfrm>
        </p:grpSpPr>
        <p:sp>
          <p:nvSpPr>
            <p:cNvPr id="42" name="Rectangle: Rounded Corners 41">
              <a:extLst>
                <a:ext uri="{FF2B5EF4-FFF2-40B4-BE49-F238E27FC236}">
                  <a16:creationId xmlns:a16="http://schemas.microsoft.com/office/drawing/2014/main" id="{0A50FB3D-BCDC-4D57-9F4E-83AD03728162}"/>
                </a:ext>
              </a:extLst>
            </p:cNvPr>
            <p:cNvSpPr/>
            <p:nvPr/>
          </p:nvSpPr>
          <p:spPr>
            <a:xfrm>
              <a:off x="4332204" y="2701851"/>
              <a:ext cx="3768891" cy="3089349"/>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lvl="0" defTabSz="932742">
                <a:spcBef>
                  <a:spcPts val="600"/>
                </a:spcBef>
                <a:defRPr/>
              </a:pPr>
              <a:r>
                <a:rPr lang="en-US" sz="1400" dirty="0">
                  <a:solidFill>
                    <a:schemeClr val="bg1"/>
                  </a:solidFill>
                  <a:latin typeface="+mj-lt"/>
                  <a:cs typeface="Segoe UI" panose="020B0502040204020203" pitchFamily="34" charset="0"/>
                </a:rPr>
                <a:t>Migrate on-premises to Windows Virtual Desktop with Citrix Cloud on Azure </a:t>
              </a:r>
            </a:p>
            <a:p>
              <a:pPr marL="282575" lvl="0" indent="-176213" defTabSz="932742">
                <a:spcBef>
                  <a:spcPts val="600"/>
                </a:spcBef>
                <a:buFont typeface="Arial" panose="020B0604020202020204" pitchFamily="34" charset="0"/>
                <a:buChar char="•"/>
                <a:defRPr/>
              </a:pPr>
              <a:r>
                <a:rPr lang="en-US" sz="1400" dirty="0">
                  <a:solidFill>
                    <a:schemeClr val="bg1"/>
                  </a:solidFill>
                  <a:cs typeface="Segoe UI" panose="020B0502040204020203" pitchFamily="34" charset="0"/>
                </a:rPr>
                <a:t>Pitch Windows Virtual Desktop + Citrix joint offerings with Citrix Virtual Apps and Desktops service and Citrix Workspaces</a:t>
              </a:r>
            </a:p>
            <a:p>
              <a:pPr marL="282575" lvl="0" indent="-176213" defTabSz="932742">
                <a:spcBef>
                  <a:spcPts val="600"/>
                </a:spcBef>
                <a:buFont typeface="Arial" panose="020B0604020202020204" pitchFamily="34" charset="0"/>
                <a:buChar char="•"/>
                <a:defRPr/>
              </a:pPr>
              <a:r>
                <a:rPr lang="en-US" sz="1400" dirty="0">
                  <a:solidFill>
                    <a:schemeClr val="bg1"/>
                  </a:solidFill>
                  <a:cs typeface="Segoe UI" panose="020B0502040204020203" pitchFamily="34" charset="0"/>
                </a:rPr>
                <a:t>Windows Virtual Desktop benefits – such as multi-session Windows 10 and Office 365 </a:t>
              </a:r>
              <a:r>
                <a:rPr lang="en-US" sz="1400" dirty="0" err="1">
                  <a:solidFill>
                    <a:schemeClr val="bg1"/>
                  </a:solidFill>
                  <a:cs typeface="Segoe UI" panose="020B0502040204020203" pitchFamily="34" charset="0"/>
                </a:rPr>
                <a:t>ProPlus</a:t>
              </a:r>
              <a:r>
                <a:rPr lang="en-US" sz="1400" dirty="0">
                  <a:solidFill>
                    <a:schemeClr val="bg1"/>
                  </a:solidFill>
                  <a:cs typeface="Segoe UI" panose="020B0502040204020203" pitchFamily="34" charset="0"/>
                </a:rPr>
                <a:t> optimization – are key drivers for moving to Windows Virtual Desktop on Azure</a:t>
              </a:r>
            </a:p>
          </p:txBody>
        </p:sp>
        <p:sp>
          <p:nvSpPr>
            <p:cNvPr id="43" name="Oval 42">
              <a:extLst>
                <a:ext uri="{FF2B5EF4-FFF2-40B4-BE49-F238E27FC236}">
                  <a16:creationId xmlns:a16="http://schemas.microsoft.com/office/drawing/2014/main" id="{BBEFE80F-2364-490A-81F6-BB0F4AC88770}"/>
                </a:ext>
              </a:extLst>
            </p:cNvPr>
            <p:cNvSpPr/>
            <p:nvPr/>
          </p:nvSpPr>
          <p:spPr bwMode="auto">
            <a:xfrm>
              <a:off x="5732301" y="2237894"/>
              <a:ext cx="968696" cy="968696"/>
            </a:xfrm>
            <a:prstGeom prst="ellipse">
              <a:avLst/>
            </a:prstGeom>
            <a:solidFill>
              <a:schemeClr val="bg1"/>
            </a:solidFill>
            <a:ln w="19050" cap="flat" cmpd="sng" algn="ctr">
              <a:solidFill>
                <a:schemeClr val="accent1">
                  <a:lumMod val="7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224">
                <a:lnSpc>
                  <a:spcPct val="85000"/>
                </a:lnSpc>
                <a:defRPr/>
              </a:pPr>
              <a:r>
                <a:rPr lang="en-US" sz="2800" dirty="0">
                  <a:solidFill>
                    <a:schemeClr val="accent1">
                      <a:lumMod val="75000"/>
                    </a:schemeClr>
                  </a:solidFill>
                  <a:latin typeface="+mj-lt"/>
                  <a:cs typeface="Segoe UI Light" panose="020B0502040204020203" pitchFamily="34" charset="0"/>
                </a:rPr>
                <a:t>#2</a:t>
              </a:r>
            </a:p>
          </p:txBody>
        </p:sp>
      </p:grpSp>
      <p:grpSp>
        <p:nvGrpSpPr>
          <p:cNvPr id="9" name="Group 8">
            <a:extLst>
              <a:ext uri="{FF2B5EF4-FFF2-40B4-BE49-F238E27FC236}">
                <a16:creationId xmlns:a16="http://schemas.microsoft.com/office/drawing/2014/main" id="{36F7B228-F417-4028-A37E-E29C44E22EC3}"/>
              </a:ext>
            </a:extLst>
          </p:cNvPr>
          <p:cNvGrpSpPr/>
          <p:nvPr/>
        </p:nvGrpSpPr>
        <p:grpSpPr>
          <a:xfrm>
            <a:off x="8229434" y="2237894"/>
            <a:ext cx="3768891" cy="3553306"/>
            <a:chOff x="8229434" y="2237894"/>
            <a:chExt cx="3768891" cy="3553306"/>
          </a:xfrm>
        </p:grpSpPr>
        <p:sp>
          <p:nvSpPr>
            <p:cNvPr id="44" name="Rectangle: Rounded Corners 43">
              <a:extLst>
                <a:ext uri="{FF2B5EF4-FFF2-40B4-BE49-F238E27FC236}">
                  <a16:creationId xmlns:a16="http://schemas.microsoft.com/office/drawing/2014/main" id="{41F9E87F-70C4-4791-8C1D-E3383AF0BD00}"/>
                </a:ext>
              </a:extLst>
            </p:cNvPr>
            <p:cNvSpPr/>
            <p:nvPr/>
          </p:nvSpPr>
          <p:spPr>
            <a:xfrm>
              <a:off x="8229434" y="2701851"/>
              <a:ext cx="3768891" cy="3089349"/>
            </a:xfrm>
            <a:prstGeom prst="roundRect">
              <a:avLst>
                <a:gd name="adj" fmla="val 0"/>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lvl="0" defTabSz="932742">
                <a:spcBef>
                  <a:spcPts val="600"/>
                </a:spcBef>
                <a:defRPr/>
              </a:pPr>
              <a:r>
                <a:rPr lang="en-US" sz="1400" dirty="0">
                  <a:solidFill>
                    <a:schemeClr val="bg1"/>
                  </a:solidFill>
                  <a:latin typeface="+mj-lt"/>
                  <a:cs typeface="Segoe UI" panose="020B0502040204020203" pitchFamily="34" charset="0"/>
                </a:rPr>
                <a:t>Citrix Cloud: RDS/VDI on Azure only, but not ready to onboard Windows Virtual Desktop</a:t>
              </a:r>
            </a:p>
            <a:p>
              <a:pPr marL="282575" lvl="0" indent="-176213" defTabSz="932742">
                <a:spcBef>
                  <a:spcPts val="600"/>
                </a:spcBef>
                <a:buFont typeface="Arial" panose="020B0604020202020204" pitchFamily="34" charset="0"/>
                <a:buChar char="•"/>
                <a:defRPr/>
              </a:pPr>
              <a:r>
                <a:rPr lang="en-US" sz="1400" dirty="0">
                  <a:solidFill>
                    <a:schemeClr val="bg1"/>
                  </a:solidFill>
                  <a:cs typeface="Segoe UI" panose="020B0502040204020203" pitchFamily="34" charset="0"/>
                </a:rPr>
                <a:t>Pitch Citrix Virtual Apps and Desktops service running RDS/VDI on Azure</a:t>
              </a:r>
            </a:p>
          </p:txBody>
        </p:sp>
        <p:sp>
          <p:nvSpPr>
            <p:cNvPr id="45" name="Oval 44">
              <a:extLst>
                <a:ext uri="{FF2B5EF4-FFF2-40B4-BE49-F238E27FC236}">
                  <a16:creationId xmlns:a16="http://schemas.microsoft.com/office/drawing/2014/main" id="{0A129EC0-CD69-4BED-903A-F72FADB73CA1}"/>
                </a:ext>
              </a:extLst>
            </p:cNvPr>
            <p:cNvSpPr/>
            <p:nvPr/>
          </p:nvSpPr>
          <p:spPr bwMode="auto">
            <a:xfrm>
              <a:off x="9629531" y="2237894"/>
              <a:ext cx="968696" cy="968696"/>
            </a:xfrm>
            <a:prstGeom prst="ellipse">
              <a:avLst/>
            </a:prstGeom>
            <a:solidFill>
              <a:schemeClr val="bg1"/>
            </a:solidFill>
            <a:ln w="19050" cap="flat" cmpd="sng" algn="ctr">
              <a:solidFill>
                <a:schemeClr val="accent1">
                  <a:lumMod val="50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224">
                <a:lnSpc>
                  <a:spcPct val="85000"/>
                </a:lnSpc>
                <a:defRPr/>
              </a:pPr>
              <a:r>
                <a:rPr lang="en-US" sz="2800" kern="0" spc="-300" dirty="0">
                  <a:solidFill>
                    <a:schemeClr val="accent1">
                      <a:lumMod val="50000"/>
                    </a:schemeClr>
                  </a:solidFill>
                  <a:latin typeface="+mj-lt"/>
                  <a:cs typeface="Segoe UI Light" panose="020B0502040204020203" pitchFamily="34" charset="0"/>
                </a:rPr>
                <a:t>#3</a:t>
              </a:r>
              <a:endParaRPr lang="en-US" sz="2800" dirty="0">
                <a:solidFill>
                  <a:schemeClr val="accent1">
                    <a:lumMod val="50000"/>
                  </a:schemeClr>
                </a:solidFill>
                <a:latin typeface="+mj-lt"/>
                <a:cs typeface="Segoe UI Light" panose="020B0502040204020203" pitchFamily="34" charset="0"/>
              </a:endParaRPr>
            </a:p>
          </p:txBody>
        </p:sp>
      </p:grpSp>
      <p:sp>
        <p:nvSpPr>
          <p:cNvPr id="46" name="Rectangle: Rounded Corners 45">
            <a:extLst>
              <a:ext uri="{FF2B5EF4-FFF2-40B4-BE49-F238E27FC236}">
                <a16:creationId xmlns:a16="http://schemas.microsoft.com/office/drawing/2014/main" id="{D20BFA01-0264-469F-BCC6-34F62C44D039}"/>
              </a:ext>
            </a:extLst>
          </p:cNvPr>
          <p:cNvSpPr/>
          <p:nvPr/>
        </p:nvSpPr>
        <p:spPr>
          <a:xfrm>
            <a:off x="434974" y="5907087"/>
            <a:ext cx="11563351" cy="643069"/>
          </a:xfrm>
          <a:prstGeom prst="roundRect">
            <a:avLst>
              <a:gd name="adj" fmla="val 0"/>
            </a:avLst>
          </a:prstGeom>
          <a:solidFill>
            <a:schemeClr val="bg1">
              <a:lumMod val="95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rtlCol="0" anchor="ctr"/>
          <a:lstStyle/>
          <a:p>
            <a:pPr lvl="0" defTabSz="932742">
              <a:defRPr/>
            </a:pPr>
            <a:r>
              <a:rPr lang="en-US" sz="1600" dirty="0">
                <a:solidFill>
                  <a:srgbClr val="2F2F2F"/>
                </a:solidFill>
                <a:cs typeface="Segoe UI" panose="020B0502040204020203" pitchFamily="34" charset="0"/>
              </a:rPr>
              <a:t>If moving to Azure isn’t an option, customers can upgrade to the newest versions of Remote Desktop Services on-premises</a:t>
            </a:r>
            <a:br>
              <a:rPr lang="en-US" sz="1600" dirty="0">
                <a:solidFill>
                  <a:srgbClr val="2F2F2F"/>
                </a:solidFill>
                <a:cs typeface="Segoe UI" panose="020B0502040204020203" pitchFamily="34" charset="0"/>
              </a:rPr>
            </a:br>
            <a:r>
              <a:rPr lang="en-US" sz="1600" dirty="0">
                <a:solidFill>
                  <a:srgbClr val="2F2F2F"/>
                </a:solidFill>
                <a:cs typeface="Segoe UI" panose="020B0502040204020203" pitchFamily="34" charset="0"/>
              </a:rPr>
              <a:t>and Citrix for improved functionality and easier cloud migration later</a:t>
            </a:r>
          </a:p>
        </p:txBody>
      </p:sp>
    </p:spTree>
    <p:extLst>
      <p:ext uri="{BB962C8B-B14F-4D97-AF65-F5344CB8AC3E}">
        <p14:creationId xmlns:p14="http://schemas.microsoft.com/office/powerpoint/2010/main" val="3945759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a:t>Partner Value-Added Services</a:t>
            </a:r>
          </a:p>
        </p:txBody>
      </p:sp>
      <p:sp>
        <p:nvSpPr>
          <p:cNvPr id="5" name="Rectangle 4">
            <a:extLst>
              <a:ext uri="{FF2B5EF4-FFF2-40B4-BE49-F238E27FC236}">
                <a16:creationId xmlns:a16="http://schemas.microsoft.com/office/drawing/2014/main" id="{776BA410-2BDD-4E73-B481-9288F39806EC}"/>
              </a:ext>
            </a:extLst>
          </p:cNvPr>
          <p:cNvSpPr/>
          <p:nvPr/>
        </p:nvSpPr>
        <p:spPr>
          <a:xfrm>
            <a:off x="442806" y="2090056"/>
            <a:ext cx="3628753"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Partners will integrate with Rest APIs and PS cmdlets offered by </a:t>
            </a:r>
            <a:br>
              <a:rPr lang="en-US" sz="2400" dirty="0">
                <a:solidFill>
                  <a:schemeClr val="accent1"/>
                </a:solidFill>
                <a:cs typeface="Segoe UI" pitchFamily="34" charset="0"/>
              </a:rPr>
            </a:br>
            <a:r>
              <a:rPr lang="en-US" sz="2400" dirty="0">
                <a:solidFill>
                  <a:schemeClr val="accent1"/>
                </a:solidFill>
                <a:cs typeface="Segoe UI" pitchFamily="34" charset="0"/>
              </a:rPr>
              <a:t>WVD service.</a:t>
            </a:r>
          </a:p>
        </p:txBody>
      </p:sp>
      <p:sp>
        <p:nvSpPr>
          <p:cNvPr id="6" name="Rectangle 5">
            <a:extLst>
              <a:ext uri="{FF2B5EF4-FFF2-40B4-BE49-F238E27FC236}">
                <a16:creationId xmlns:a16="http://schemas.microsoft.com/office/drawing/2014/main" id="{5F1792E9-E598-484A-BB5A-9DDFFC332A08}"/>
              </a:ext>
            </a:extLst>
          </p:cNvPr>
          <p:cNvSpPr/>
          <p:nvPr/>
        </p:nvSpPr>
        <p:spPr>
          <a:xfrm>
            <a:off x="4411746" y="2090056"/>
            <a:ext cx="3628753"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Solutions developed by partners will be made available through Azure Marketplace.</a:t>
            </a:r>
          </a:p>
          <a:p>
            <a:pPr defTabSz="932472" fontAlgn="base">
              <a:spcBef>
                <a:spcPts val="600"/>
              </a:spcBef>
              <a:spcAft>
                <a:spcPts val="1200"/>
              </a:spcAft>
            </a:pPr>
            <a:r>
              <a:rPr lang="en-US" sz="2400" dirty="0">
                <a:cs typeface="Segoe UI" pitchFamily="34" charset="0"/>
              </a:rPr>
              <a:t>Keyword (tentative) – Windows Virtual Desktop will be part of their marketplace title and will be displayed when using the keyword</a:t>
            </a:r>
          </a:p>
        </p:txBody>
      </p:sp>
      <p:sp>
        <p:nvSpPr>
          <p:cNvPr id="8" name="Rectangle 7">
            <a:extLst>
              <a:ext uri="{FF2B5EF4-FFF2-40B4-BE49-F238E27FC236}">
                <a16:creationId xmlns:a16="http://schemas.microsoft.com/office/drawing/2014/main" id="{A0CB6A9E-0866-490F-B96E-C5173D1FA57E}"/>
              </a:ext>
            </a:extLst>
          </p:cNvPr>
          <p:cNvSpPr/>
          <p:nvPr/>
        </p:nvSpPr>
        <p:spPr>
          <a:xfrm>
            <a:off x="8380684" y="2090056"/>
            <a:ext cx="3628753"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Other partners can</a:t>
            </a:r>
            <a:br>
              <a:rPr lang="en-US" sz="2400" dirty="0">
                <a:solidFill>
                  <a:schemeClr val="accent1"/>
                </a:solidFill>
                <a:cs typeface="Segoe UI" pitchFamily="34" charset="0"/>
              </a:rPr>
            </a:br>
            <a:r>
              <a:rPr lang="en-US" sz="2400" dirty="0">
                <a:solidFill>
                  <a:schemeClr val="accent1"/>
                </a:solidFill>
                <a:cs typeface="Segoe UI" pitchFamily="34" charset="0"/>
              </a:rPr>
              <a:t>offer their services independently as part of their cloud offering.</a:t>
            </a:r>
          </a:p>
        </p:txBody>
      </p:sp>
      <p:cxnSp>
        <p:nvCxnSpPr>
          <p:cNvPr id="9" name="Straight Connector 8">
            <a:extLst>
              <a:ext uri="{FF2B5EF4-FFF2-40B4-BE49-F238E27FC236}">
                <a16:creationId xmlns:a16="http://schemas.microsoft.com/office/drawing/2014/main" id="{1BBE86B0-9C9E-40C6-BAEB-5EC806440AE2}"/>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AB7FB5-529F-4937-97EF-EB4FE4EDDA40}"/>
              </a:ext>
            </a:extLst>
          </p:cNvPr>
          <p:cNvCxnSpPr/>
          <p:nvPr/>
        </p:nvCxnSpPr>
        <p:spPr>
          <a:xfrm>
            <a:off x="442514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B63894-7625-4528-812C-9EE5657A3C36}"/>
              </a:ext>
            </a:extLst>
          </p:cNvPr>
          <p:cNvCxnSpPr/>
          <p:nvPr/>
        </p:nvCxnSpPr>
        <p:spPr>
          <a:xfrm>
            <a:off x="8400884"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people_23" title="Icon of a person with a chat bubble above them">
            <a:extLst>
              <a:ext uri="{FF2B5EF4-FFF2-40B4-BE49-F238E27FC236}">
                <a16:creationId xmlns:a16="http://schemas.microsoft.com/office/drawing/2014/main" id="{36B610FF-5D51-4C47-A327-F428D444E34C}"/>
              </a:ext>
            </a:extLst>
          </p:cNvPr>
          <p:cNvSpPr>
            <a:spLocks noChangeAspect="1" noEditPoints="1"/>
          </p:cNvSpPr>
          <p:nvPr/>
        </p:nvSpPr>
        <p:spPr bwMode="auto">
          <a:xfrm>
            <a:off x="4441221" y="1320800"/>
            <a:ext cx="652651" cy="645744"/>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DFE0F9BF-2F48-40D9-B286-E5153B3AB01A}"/>
              </a:ext>
            </a:extLst>
          </p:cNvPr>
          <p:cNvGrpSpPr/>
          <p:nvPr/>
        </p:nvGrpSpPr>
        <p:grpSpPr>
          <a:xfrm>
            <a:off x="466623" y="1319758"/>
            <a:ext cx="838304" cy="656031"/>
            <a:chOff x="466623" y="1319758"/>
            <a:chExt cx="838304" cy="656031"/>
          </a:xfrm>
        </p:grpSpPr>
        <p:sp>
          <p:nvSpPr>
            <p:cNvPr id="14" name="Oval 67">
              <a:extLst>
                <a:ext uri="{FF2B5EF4-FFF2-40B4-BE49-F238E27FC236}">
                  <a16:creationId xmlns:a16="http://schemas.microsoft.com/office/drawing/2014/main" id="{F41992E3-0159-4AA0-B061-6EF0CD5B52E4}"/>
                </a:ext>
              </a:extLst>
            </p:cNvPr>
            <p:cNvSpPr>
              <a:spLocks noChangeArrowheads="1"/>
            </p:cNvSpPr>
            <p:nvPr/>
          </p:nvSpPr>
          <p:spPr bwMode="auto">
            <a:xfrm>
              <a:off x="857591" y="1702016"/>
              <a:ext cx="70477" cy="69981"/>
            </a:xfrm>
            <a:prstGeom prst="ellipse">
              <a:avLst/>
            </a:pr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8">
              <a:extLst>
                <a:ext uri="{FF2B5EF4-FFF2-40B4-BE49-F238E27FC236}">
                  <a16:creationId xmlns:a16="http://schemas.microsoft.com/office/drawing/2014/main" id="{8E066726-2BC6-45CF-A014-8D41E760E911}"/>
                </a:ext>
              </a:extLst>
            </p:cNvPr>
            <p:cNvSpPr>
              <a:spLocks noChangeShapeType="1"/>
            </p:cNvSpPr>
            <p:nvPr/>
          </p:nvSpPr>
          <p:spPr bwMode="auto">
            <a:xfrm>
              <a:off x="892830" y="1614169"/>
              <a:ext cx="0" cy="87848"/>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9">
              <a:extLst>
                <a:ext uri="{FF2B5EF4-FFF2-40B4-BE49-F238E27FC236}">
                  <a16:creationId xmlns:a16="http://schemas.microsoft.com/office/drawing/2014/main" id="{853DD6E2-8FB8-4EF5-8A87-E62BC1857552}"/>
                </a:ext>
              </a:extLst>
            </p:cNvPr>
            <p:cNvSpPr>
              <a:spLocks noChangeShapeType="1"/>
            </p:cNvSpPr>
            <p:nvPr/>
          </p:nvSpPr>
          <p:spPr bwMode="auto">
            <a:xfrm flipH="1">
              <a:off x="777684" y="1759093"/>
              <a:ext cx="79907" cy="4715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48838078-6E8E-4A53-9CA4-391EC18242FE}"/>
                </a:ext>
              </a:extLst>
            </p:cNvPr>
            <p:cNvSpPr>
              <a:spLocks noChangeShapeType="1"/>
            </p:cNvSpPr>
            <p:nvPr/>
          </p:nvSpPr>
          <p:spPr bwMode="auto">
            <a:xfrm>
              <a:off x="931046" y="1759093"/>
              <a:ext cx="79907" cy="4715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people_4" title="Icon of a person">
              <a:extLst>
                <a:ext uri="{FF2B5EF4-FFF2-40B4-BE49-F238E27FC236}">
                  <a16:creationId xmlns:a16="http://schemas.microsoft.com/office/drawing/2014/main" id="{124C9055-ADF5-4D24-A6CC-4B83248C3B3C}"/>
                </a:ext>
              </a:extLst>
            </p:cNvPr>
            <p:cNvSpPr>
              <a:spLocks noChangeAspect="1" noEditPoints="1"/>
            </p:cNvSpPr>
            <p:nvPr/>
          </p:nvSpPr>
          <p:spPr bwMode="auto">
            <a:xfrm>
              <a:off x="752373" y="1319758"/>
              <a:ext cx="271566" cy="3036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people_4" title="Icon of a person">
              <a:extLst>
                <a:ext uri="{FF2B5EF4-FFF2-40B4-BE49-F238E27FC236}">
                  <a16:creationId xmlns:a16="http://schemas.microsoft.com/office/drawing/2014/main" id="{0B5B5CC4-89C8-4E94-BB33-5CBC21749B48}"/>
                </a:ext>
              </a:extLst>
            </p:cNvPr>
            <p:cNvSpPr>
              <a:spLocks noChangeAspect="1" noEditPoints="1"/>
            </p:cNvSpPr>
            <p:nvPr/>
          </p:nvSpPr>
          <p:spPr bwMode="auto">
            <a:xfrm>
              <a:off x="466623" y="1672183"/>
              <a:ext cx="271566" cy="3036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people_4" title="Icon of a person">
              <a:extLst>
                <a:ext uri="{FF2B5EF4-FFF2-40B4-BE49-F238E27FC236}">
                  <a16:creationId xmlns:a16="http://schemas.microsoft.com/office/drawing/2014/main" id="{AE3927B4-2152-4808-B3B0-4D79A06D3D3B}"/>
                </a:ext>
              </a:extLst>
            </p:cNvPr>
            <p:cNvSpPr>
              <a:spLocks noChangeAspect="1" noEditPoints="1"/>
            </p:cNvSpPr>
            <p:nvPr/>
          </p:nvSpPr>
          <p:spPr bwMode="auto">
            <a:xfrm>
              <a:off x="1033361" y="1672183"/>
              <a:ext cx="271566" cy="3036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cloud_2" title="Icon of a cloud made of two arrows pointing towards eachother">
            <a:extLst>
              <a:ext uri="{FF2B5EF4-FFF2-40B4-BE49-F238E27FC236}">
                <a16:creationId xmlns:a16="http://schemas.microsoft.com/office/drawing/2014/main" id="{B21AB20F-FD7A-458F-A002-4B1245870291}"/>
              </a:ext>
            </a:extLst>
          </p:cNvPr>
          <p:cNvSpPr>
            <a:spLocks noChangeAspect="1" noEditPoints="1"/>
          </p:cNvSpPr>
          <p:nvPr/>
        </p:nvSpPr>
        <p:spPr bwMode="auto">
          <a:xfrm>
            <a:off x="8389497" y="1517819"/>
            <a:ext cx="793938" cy="45816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3936554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7A8FCCC-6D8E-4E4D-A0F1-8CD0C9DAF005}"/>
              </a:ext>
            </a:extLst>
          </p:cNvPr>
          <p:cNvGraphicFramePr>
            <a:graphicFrameLocks noChangeAspect="1"/>
          </p:cNvGraphicFramePr>
          <p:nvPr>
            <p:custDataLst>
              <p:tags r:id="rId2"/>
            </p:custDataLst>
            <p:extLst>
              <p:ext uri="{D42A27DB-BD31-4B8C-83A1-F6EECF244321}">
                <p14:modId xmlns:p14="http://schemas.microsoft.com/office/powerpoint/2010/main" val="799586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1"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77A8FCCC-6D8E-4E4D-A0F1-8CD0C9DAF00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74340C6-42DE-4D8E-900A-015F3A7958C7}"/>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p:cNvSpPr>
            <a:spLocks noGrp="1"/>
          </p:cNvSpPr>
          <p:nvPr>
            <p:ph type="title"/>
          </p:nvPr>
        </p:nvSpPr>
        <p:spPr/>
        <p:txBody>
          <a:bodyPr/>
          <a:lstStyle/>
          <a:p>
            <a:r>
              <a:rPr lang="en-US" dirty="0"/>
              <a:t>Virtualization hosts today</a:t>
            </a:r>
          </a:p>
        </p:txBody>
      </p:sp>
      <p:sp>
        <p:nvSpPr>
          <p:cNvPr id="14" name="Freeform: Shape 13">
            <a:extLst>
              <a:ext uri="{FF2B5EF4-FFF2-40B4-BE49-F238E27FC236}">
                <a16:creationId xmlns:a16="http://schemas.microsoft.com/office/drawing/2014/main" id="{75CDFF9B-EA3C-4684-8F47-28EC52031C04}"/>
              </a:ext>
            </a:extLst>
          </p:cNvPr>
          <p:cNvSpPr/>
          <p:nvPr/>
        </p:nvSpPr>
        <p:spPr bwMode="auto">
          <a:xfrm>
            <a:off x="442914"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5" name="Group 4">
            <a:extLst>
              <a:ext uri="{FF2B5EF4-FFF2-40B4-BE49-F238E27FC236}">
                <a16:creationId xmlns:a16="http://schemas.microsoft.com/office/drawing/2014/main" id="{88BAB079-2E74-4B87-BFDC-1CE462C0BB45}"/>
              </a:ext>
            </a:extLst>
          </p:cNvPr>
          <p:cNvGrpSpPr/>
          <p:nvPr/>
        </p:nvGrpSpPr>
        <p:grpSpPr>
          <a:xfrm>
            <a:off x="1" y="1955189"/>
            <a:ext cx="5880554" cy="889611"/>
            <a:chOff x="1" y="1853589"/>
            <a:chExt cx="5880554" cy="889611"/>
          </a:xfrm>
        </p:grpSpPr>
        <p:sp>
          <p:nvSpPr>
            <p:cNvPr id="11" name="Rectangle 10">
              <a:extLst>
                <a:ext uri="{FF2B5EF4-FFF2-40B4-BE49-F238E27FC236}">
                  <a16:creationId xmlns:a16="http://schemas.microsoft.com/office/drawing/2014/main" id="{4385FF5B-0D17-4211-A76A-5E8AC4D8B24E}"/>
                </a:ext>
              </a:extLst>
            </p:cNvPr>
            <p:cNvSpPr/>
            <p:nvPr/>
          </p:nvSpPr>
          <p:spPr bwMode="auto">
            <a:xfrm>
              <a:off x="1" y="1853589"/>
              <a:ext cx="5880554"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180BC56-D033-4195-AD17-2795E71B3C44}"/>
                </a:ext>
              </a:extLst>
            </p:cNvPr>
            <p:cNvSpPr/>
            <p:nvPr/>
          </p:nvSpPr>
          <p:spPr>
            <a:xfrm>
              <a:off x="607651"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Server</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Desktop Experience</a:t>
              </a:r>
              <a:endParaRPr lang="en-US" sz="2000" dirty="0">
                <a:solidFill>
                  <a:schemeClr val="bg1"/>
                </a:solidFill>
                <a:latin typeface="Segoe UI Semibold" panose="020B0702040204020203" pitchFamily="34" charset="0"/>
                <a:cs typeface="Segoe UI Semibold" panose="020B0702040204020203" pitchFamily="34" charset="0"/>
              </a:endParaRPr>
            </a:p>
          </p:txBody>
        </p:sp>
      </p:grpSp>
      <p:sp>
        <p:nvSpPr>
          <p:cNvPr id="17" name="Freeform: Shape 16">
            <a:extLst>
              <a:ext uri="{FF2B5EF4-FFF2-40B4-BE49-F238E27FC236}">
                <a16:creationId xmlns:a16="http://schemas.microsoft.com/office/drawing/2014/main" id="{348B5E0B-E381-4C96-8979-70F4E8A9B4A8}"/>
              </a:ext>
            </a:extLst>
          </p:cNvPr>
          <p:cNvSpPr/>
          <p:nvPr/>
        </p:nvSpPr>
        <p:spPr bwMode="auto">
          <a:xfrm>
            <a:off x="7024653"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6" name="Group 5">
            <a:extLst>
              <a:ext uri="{FF2B5EF4-FFF2-40B4-BE49-F238E27FC236}">
                <a16:creationId xmlns:a16="http://schemas.microsoft.com/office/drawing/2014/main" id="{B3F8F8CB-1645-484B-A863-DEEE845D0AEF}"/>
              </a:ext>
            </a:extLst>
          </p:cNvPr>
          <p:cNvGrpSpPr/>
          <p:nvPr/>
        </p:nvGrpSpPr>
        <p:grpSpPr>
          <a:xfrm>
            <a:off x="6555921" y="1955189"/>
            <a:ext cx="5880554" cy="889611"/>
            <a:chOff x="6555921" y="1853589"/>
            <a:chExt cx="5880554" cy="889611"/>
          </a:xfrm>
        </p:grpSpPr>
        <p:sp>
          <p:nvSpPr>
            <p:cNvPr id="10" name="Rectangle 9">
              <a:extLst>
                <a:ext uri="{FF2B5EF4-FFF2-40B4-BE49-F238E27FC236}">
                  <a16:creationId xmlns:a16="http://schemas.microsoft.com/office/drawing/2014/main" id="{64A1B808-99D8-4CED-A1D1-A16F58A9B722}"/>
                </a:ext>
              </a:extLst>
            </p:cNvPr>
            <p:cNvSpPr/>
            <p:nvPr/>
          </p:nvSpPr>
          <p:spPr bwMode="auto">
            <a:xfrm>
              <a:off x="6555921" y="1853589"/>
              <a:ext cx="5880554"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5D4003D-246F-47B9-AE0C-6663EC9D9D35}"/>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a:t>
              </a:r>
            </a:p>
          </p:txBody>
        </p:sp>
      </p:grpSp>
      <p:sp>
        <p:nvSpPr>
          <p:cNvPr id="7" name="Rectangle 6">
            <a:extLst>
              <a:ext uri="{FF2B5EF4-FFF2-40B4-BE49-F238E27FC236}">
                <a16:creationId xmlns:a16="http://schemas.microsoft.com/office/drawing/2014/main" id="{8393E30A-2DC9-4B20-BC51-435153B6FE07}"/>
              </a:ext>
            </a:extLst>
          </p:cNvPr>
          <p:cNvSpPr/>
          <p:nvPr/>
        </p:nvSpPr>
        <p:spPr bwMode="auto">
          <a:xfrm>
            <a:off x="1" y="3067957"/>
            <a:ext cx="5427698" cy="594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Scalable multi – session </a:t>
            </a:r>
            <a:r>
              <a:rPr lang="en-US" sz="1800" spc="-51" dirty="0">
                <a:ln w="3175">
                  <a:noFill/>
                </a:ln>
                <a:solidFill>
                  <a:schemeClr val="tx1"/>
                </a:solidFill>
                <a:latin typeface="+mj-lt"/>
                <a:cs typeface="Segoe UI" pitchFamily="34" charset="0"/>
              </a:rPr>
              <a:t>legacy</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environment</a:t>
            </a:r>
          </a:p>
        </p:txBody>
      </p:sp>
      <p:sp>
        <p:nvSpPr>
          <p:cNvPr id="18" name="Rectangle 17">
            <a:extLst>
              <a:ext uri="{FF2B5EF4-FFF2-40B4-BE49-F238E27FC236}">
                <a16:creationId xmlns:a16="http://schemas.microsoft.com/office/drawing/2014/main" id="{58B04B6E-F921-45BD-A2F9-DE190A027738}"/>
              </a:ext>
            </a:extLst>
          </p:cNvPr>
          <p:cNvSpPr/>
          <p:nvPr/>
        </p:nvSpPr>
        <p:spPr bwMode="auto">
          <a:xfrm>
            <a:off x="6581740" y="3067957"/>
            <a:ext cx="5427698" cy="594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Native single – session </a:t>
            </a:r>
            <a:r>
              <a:rPr lang="en-US" sz="1800" spc="-51" dirty="0">
                <a:ln w="3175">
                  <a:noFill/>
                </a:ln>
                <a:solidFill>
                  <a:schemeClr val="tx1"/>
                </a:solidFill>
                <a:latin typeface="+mj-lt"/>
                <a:cs typeface="Segoe UI" pitchFamily="34" charset="0"/>
              </a:rPr>
              <a:t>modern</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experience</a:t>
            </a:r>
          </a:p>
        </p:txBody>
      </p:sp>
      <p:sp>
        <p:nvSpPr>
          <p:cNvPr id="12" name="Rectangle 11">
            <a:extLst>
              <a:ext uri="{FF2B5EF4-FFF2-40B4-BE49-F238E27FC236}">
                <a16:creationId xmlns:a16="http://schemas.microsoft.com/office/drawing/2014/main" id="{8A7589F8-93EC-4FD5-B997-640AB9DDA22A}"/>
              </a:ext>
            </a:extLst>
          </p:cNvPr>
          <p:cNvSpPr/>
          <p:nvPr/>
        </p:nvSpPr>
        <p:spPr>
          <a:xfrm>
            <a:off x="221457" y="3896955"/>
            <a:ext cx="498478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Server</a:t>
            </a:r>
          </a:p>
          <a:p>
            <a:pPr algn="ctr" defTabSz="878054">
              <a:spcBef>
                <a:spcPts val="816"/>
              </a:spcBef>
              <a:spcAft>
                <a:spcPts val="612"/>
              </a:spcAft>
              <a:defRPr/>
            </a:pPr>
            <a:r>
              <a:rPr lang="en-US" sz="1800" spc="-51" dirty="0">
                <a:ln w="3175">
                  <a:noFill/>
                </a:ln>
                <a:cs typeface="Segoe UI" pitchFamily="34" charset="0"/>
              </a:rPr>
              <a:t>Multiple sessions</a:t>
            </a:r>
          </a:p>
          <a:p>
            <a:pPr algn="ctr" defTabSz="878054">
              <a:spcBef>
                <a:spcPts val="816"/>
              </a:spcBef>
              <a:spcAft>
                <a:spcPts val="612"/>
              </a:spcAft>
              <a:defRPr/>
            </a:pPr>
            <a:r>
              <a:rPr lang="en-US" sz="1800" spc="-51" dirty="0">
                <a:ln w="3175">
                  <a:noFill/>
                </a:ln>
                <a:cs typeface="Segoe UI" pitchFamily="34" charset="0"/>
              </a:rPr>
              <a:t>Win32</a:t>
            </a:r>
          </a:p>
          <a:p>
            <a:pPr algn="ctr" defTabSz="878054">
              <a:spcBef>
                <a:spcPts val="816"/>
              </a:spcBef>
              <a:spcAft>
                <a:spcPts val="612"/>
              </a:spcAft>
              <a:defRPr/>
            </a:pPr>
            <a:r>
              <a:rPr lang="en-US" sz="1800" spc="-51" dirty="0">
                <a:ln w="3175">
                  <a:noFill/>
                </a:ln>
                <a:cs typeface="Segoe UI" pitchFamily="34" charset="0"/>
              </a:rPr>
              <a:t>Office Perpetual</a:t>
            </a:r>
          </a:p>
          <a:p>
            <a:pPr algn="ctr" defTabSz="878054">
              <a:spcBef>
                <a:spcPts val="816"/>
              </a:spcBef>
              <a:spcAft>
                <a:spcPts val="612"/>
              </a:spcAft>
              <a:defRPr/>
            </a:pPr>
            <a:r>
              <a:rPr lang="en-US" sz="1800" spc="-51" dirty="0">
                <a:ln w="3175">
                  <a:noFill/>
                </a:ln>
                <a:cs typeface="Segoe UI" pitchFamily="34" charset="0"/>
              </a:rPr>
              <a:t>Long-Term Servicing Channel</a:t>
            </a:r>
          </a:p>
        </p:txBody>
      </p:sp>
      <p:sp>
        <p:nvSpPr>
          <p:cNvPr id="19" name="Rectangle 18">
            <a:extLst>
              <a:ext uri="{FF2B5EF4-FFF2-40B4-BE49-F238E27FC236}">
                <a16:creationId xmlns:a16="http://schemas.microsoft.com/office/drawing/2014/main" id="{07BE7D1A-CB9C-4FC6-B0D7-59F094997E65}"/>
              </a:ext>
            </a:extLst>
          </p:cNvPr>
          <p:cNvSpPr/>
          <p:nvPr/>
        </p:nvSpPr>
        <p:spPr>
          <a:xfrm>
            <a:off x="6803196" y="3896955"/>
            <a:ext cx="498478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Single session</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spTree>
    <p:extLst>
      <p:ext uri="{BB962C8B-B14F-4D97-AF65-F5344CB8AC3E}">
        <p14:creationId xmlns:p14="http://schemas.microsoft.com/office/powerpoint/2010/main" val="310516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Public Preview guidance and Windows Virtual Desktop </a:t>
            </a:r>
            <a:br>
              <a:rPr lang="en-US" dirty="0"/>
            </a:br>
            <a:r>
              <a:rPr lang="en-US" dirty="0"/>
              <a:t>Global rollout plan</a:t>
            </a:r>
          </a:p>
        </p:txBody>
      </p:sp>
      <p:sp>
        <p:nvSpPr>
          <p:cNvPr id="4" name="Rectangle 3">
            <a:extLst>
              <a:ext uri="{FF2B5EF4-FFF2-40B4-BE49-F238E27FC236}">
                <a16:creationId xmlns:a16="http://schemas.microsoft.com/office/drawing/2014/main" id="{E2B13B17-AD69-4228-8268-9D5920406C84}"/>
              </a:ext>
            </a:extLst>
          </p:cNvPr>
          <p:cNvSpPr/>
          <p:nvPr/>
        </p:nvSpPr>
        <p:spPr>
          <a:xfrm>
            <a:off x="442806" y="6529130"/>
            <a:ext cx="3783012" cy="41549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Supported in US only, performance outside of US may not be optimal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**Azure Government Cloud anticipated for end of CY 2019</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667EC447-9265-4988-9867-AD155E222ABE}"/>
              </a:ext>
            </a:extLst>
          </p:cNvPr>
          <p:cNvSpPr/>
          <p:nvPr/>
        </p:nvSpPr>
        <p:spPr>
          <a:xfrm>
            <a:off x="442806" y="2394857"/>
            <a:ext cx="2929044" cy="3891644"/>
          </a:xfrm>
          <a:prstGeom prst="rect">
            <a:avLst/>
          </a:prstGeom>
          <a:ln w="6350">
            <a:solidFill>
              <a:schemeClr val="bg1">
                <a:lumMod val="85000"/>
              </a:schemeClr>
            </a:solidFill>
          </a:ln>
        </p:spPr>
        <p:txBody>
          <a:bodyPr wrap="square" lIns="137160" tIns="91440" rIns="137160" bIns="91440">
            <a:noAutofit/>
          </a:bodyPr>
          <a:lstStyle/>
          <a:p>
            <a:pPr lvl="0" defTabSz="914400">
              <a:lnSpc>
                <a:spcPct val="90000"/>
              </a:lnSpc>
              <a:spcBef>
                <a:spcPct val="0"/>
              </a:spcBef>
              <a:defRPr/>
            </a:pPr>
            <a:r>
              <a:rPr lang="en-US" sz="2000" dirty="0">
                <a:solidFill>
                  <a:schemeClr val="accent1"/>
                </a:solidFill>
                <a:cs typeface="Segoe UI Light" panose="020B0502040204020203" pitchFamily="34" charset="0"/>
              </a:rPr>
              <a:t>General Availability through +9 months</a:t>
            </a:r>
          </a:p>
          <a:p>
            <a:pPr marL="342900" lvl="0" indent="-198438" defTabSz="932472" fontAlgn="base">
              <a:spcBef>
                <a:spcPts val="300"/>
              </a:spcBef>
              <a:spcAft>
                <a:spcPts val="600"/>
              </a:spcAft>
              <a:buFont typeface="Arial" panose="020B0604020202020204" pitchFamily="34" charset="0"/>
              <a:buChar char="•"/>
              <a:defRPr/>
            </a:pPr>
            <a:r>
              <a:rPr lang="en-US" sz="1700" dirty="0">
                <a:cs typeface="Segoe UI" pitchFamily="34" charset="0"/>
              </a:rPr>
              <a:t>Current timeline: Public Preview Q1 2019, General Availability later in 2019</a:t>
            </a:r>
          </a:p>
          <a:p>
            <a:pPr marL="342900" lvl="0" indent="-198438" defTabSz="932472" fontAlgn="base">
              <a:spcBef>
                <a:spcPts val="300"/>
              </a:spcBef>
              <a:spcAft>
                <a:spcPts val="600"/>
              </a:spcAft>
              <a:buFont typeface="Arial" panose="020B0604020202020204" pitchFamily="34" charset="0"/>
              <a:buChar char="•"/>
              <a:defRPr/>
            </a:pPr>
            <a:r>
              <a:rPr lang="en-US" sz="1700" dirty="0">
                <a:cs typeface="Segoe UI" pitchFamily="34" charset="0"/>
              </a:rPr>
              <a:t>Public Preview will be available to all customers worldwide*</a:t>
            </a:r>
          </a:p>
          <a:p>
            <a:pPr marL="342900" lvl="0" indent="-198438" defTabSz="932472" fontAlgn="base">
              <a:spcBef>
                <a:spcPts val="300"/>
              </a:spcBef>
              <a:spcAft>
                <a:spcPts val="600"/>
              </a:spcAft>
              <a:buFont typeface="Arial" panose="020B0604020202020204" pitchFamily="34" charset="0"/>
              <a:buChar char="•"/>
              <a:defRPr/>
            </a:pPr>
            <a:r>
              <a:rPr lang="en-US" sz="1700" dirty="0">
                <a:cs typeface="Segoe UI" pitchFamily="34" charset="0"/>
              </a:rPr>
              <a:t>Customers are encouraged to register for notifications on the </a:t>
            </a:r>
            <a:r>
              <a:rPr lang="en-US" sz="1700" dirty="0">
                <a:cs typeface="Segoe UI" pitchFamily="34" charset="0"/>
                <a:hlinkClick r:id="rId3">
                  <a:extLst>
                    <a:ext uri="{A12FA001-AC4F-418D-AE19-62706E023703}">
                      <ahyp:hlinkClr xmlns:ahyp="http://schemas.microsoft.com/office/drawing/2018/hyperlinkcolor" val="tx"/>
                    </a:ext>
                  </a:extLst>
                </a:hlinkClick>
              </a:rPr>
              <a:t>Public Preview</a:t>
            </a:r>
            <a:r>
              <a:rPr lang="en-US" sz="1700" dirty="0">
                <a:cs typeface="Segoe UI" pitchFamily="34" charset="0"/>
              </a:rPr>
              <a:t> page</a:t>
            </a:r>
          </a:p>
        </p:txBody>
      </p:sp>
      <p:sp>
        <p:nvSpPr>
          <p:cNvPr id="8" name="Rectangle 7">
            <a:extLst>
              <a:ext uri="{FF2B5EF4-FFF2-40B4-BE49-F238E27FC236}">
                <a16:creationId xmlns:a16="http://schemas.microsoft.com/office/drawing/2014/main" id="{B4AA6EB4-C1FD-4F4B-A434-6F218C5A4A50}"/>
              </a:ext>
            </a:extLst>
          </p:cNvPr>
          <p:cNvSpPr/>
          <p:nvPr/>
        </p:nvSpPr>
        <p:spPr>
          <a:xfrm>
            <a:off x="3600450" y="2394857"/>
            <a:ext cx="8397872" cy="3891644"/>
          </a:xfrm>
          <a:prstGeom prst="rect">
            <a:avLst/>
          </a:prstGeom>
          <a:ln w="6350">
            <a:solidFill>
              <a:schemeClr val="bg1">
                <a:lumMod val="85000"/>
              </a:schemeClr>
            </a:solidFill>
          </a:ln>
        </p:spPr>
        <p:txBody>
          <a:bodyPr wrap="square" lIns="137160" tIns="91440" rIns="137160" bIns="91440">
            <a:noAutofit/>
          </a:bodyPr>
          <a:lstStyle/>
          <a:p>
            <a:pPr lvl="0" defTabSz="914400">
              <a:spcBef>
                <a:spcPts val="1800"/>
              </a:spcBef>
              <a:defRPr/>
            </a:pPr>
            <a:r>
              <a:rPr lang="en-US" sz="2000" dirty="0">
                <a:solidFill>
                  <a:schemeClr val="accent1"/>
                </a:solidFill>
                <a:cs typeface="Segoe UI Light" panose="020B0502040204020203" pitchFamily="34" charset="0"/>
              </a:rPr>
              <a:t>Citrix and Windows Virtual Desktop field exception process (General Availability only)</a:t>
            </a:r>
            <a:endParaRPr lang="en-US" sz="2000" b="1" dirty="0">
              <a:solidFill>
                <a:prstClr val="black"/>
              </a:solidFill>
              <a:latin typeface="Segoe UI" panose="020B0502040204020203" pitchFamily="34" charset="0"/>
              <a:cs typeface="Segoe UI" panose="020B0502040204020203" pitchFamily="34" charset="0"/>
            </a:endParaRPr>
          </a:p>
          <a:p>
            <a:pPr lvl="0" defTabSz="914400">
              <a:spcBef>
                <a:spcPts val="800"/>
              </a:spcBef>
              <a:defRPr/>
            </a:pPr>
            <a:r>
              <a:rPr lang="en-US" sz="1700" dirty="0">
                <a:solidFill>
                  <a:prstClr val="black"/>
                </a:solidFill>
                <a:cs typeface="Segoe UI" panose="020B0502040204020203" pitchFamily="34" charset="0"/>
              </a:rPr>
              <a:t>Microsoft will roll out Windows Virtual Desktop gradually based on the above schedule</a:t>
            </a:r>
          </a:p>
          <a:p>
            <a:pPr lvl="0" defTabSz="914400">
              <a:spcBef>
                <a:spcPts val="800"/>
              </a:spcBef>
              <a:defRPr/>
            </a:pPr>
            <a:r>
              <a:rPr lang="en-US" sz="1700" dirty="0">
                <a:solidFill>
                  <a:prstClr val="black"/>
                </a:solidFill>
                <a:cs typeface="Segoe UI" panose="020B0502040204020203" pitchFamily="34" charset="0"/>
              </a:rPr>
              <a:t>Citrix offerings can’t be sold in regions where Windows Virtual Desktop isn’t available or unsupported</a:t>
            </a:r>
          </a:p>
          <a:p>
            <a:pPr marL="495300" lvl="1" indent="-323850" defTabSz="932742">
              <a:spcBef>
                <a:spcPts val="600"/>
              </a:spcBef>
              <a:buFont typeface="Wingdings" panose="05000000000000000000" pitchFamily="2" charset="2"/>
              <a:buChar char="ü"/>
              <a:defRPr/>
            </a:pPr>
            <a:r>
              <a:rPr lang="en-US" sz="1700" dirty="0">
                <a:solidFill>
                  <a:prstClr val="black"/>
                </a:solidFill>
                <a:cs typeface="Segoe UI" panose="020B0502040204020203" pitchFamily="34" charset="0"/>
              </a:rPr>
              <a:t>Microsoft is willing to make exceptions considering factors such as strategic importance, Windows Virtual Desktop</a:t>
            </a:r>
            <a:br>
              <a:rPr lang="en-US" sz="1700" dirty="0">
                <a:solidFill>
                  <a:prstClr val="black"/>
                </a:solidFill>
                <a:cs typeface="Segoe UI" panose="020B0502040204020203" pitchFamily="34" charset="0"/>
              </a:rPr>
            </a:br>
            <a:r>
              <a:rPr lang="en-US" sz="1700" dirty="0">
                <a:solidFill>
                  <a:prstClr val="black"/>
                </a:solidFill>
                <a:cs typeface="Segoe UI" panose="020B0502040204020203" pitchFamily="34" charset="0"/>
              </a:rPr>
              <a:t>seat count, competitive risk, and verticals; note that the conditions are subject to change once fully implemented at General Availability</a:t>
            </a:r>
          </a:p>
          <a:p>
            <a:pPr marL="495300" lvl="1" indent="-323850" defTabSz="932742">
              <a:spcBef>
                <a:spcPts val="600"/>
              </a:spcBef>
              <a:buFont typeface="Wingdings" panose="05000000000000000000" pitchFamily="2" charset="2"/>
              <a:buChar char="ü"/>
              <a:defRPr/>
            </a:pPr>
            <a:r>
              <a:rPr lang="en-US" sz="1700" dirty="0">
                <a:solidFill>
                  <a:prstClr val="black"/>
                </a:solidFill>
                <a:cs typeface="Segoe UI" panose="020B0502040204020203" pitchFamily="34" charset="0"/>
              </a:rPr>
              <a:t>We will define and communicate how we will make such exceptions at General Availability</a:t>
            </a:r>
          </a:p>
        </p:txBody>
      </p:sp>
      <p:cxnSp>
        <p:nvCxnSpPr>
          <p:cNvPr id="9" name="Straight Connector 8">
            <a:extLst>
              <a:ext uri="{FF2B5EF4-FFF2-40B4-BE49-F238E27FC236}">
                <a16:creationId xmlns:a16="http://schemas.microsoft.com/office/drawing/2014/main" id="{1CD51C90-717C-45AE-855E-88214D48342E}"/>
              </a:ext>
            </a:extLst>
          </p:cNvPr>
          <p:cNvCxnSpPr/>
          <p:nvPr/>
        </p:nvCxnSpPr>
        <p:spPr>
          <a:xfrm>
            <a:off x="466559" y="23948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1774CF1-5CAD-4410-8B1B-8E14B7D3A64D}"/>
              </a:ext>
            </a:extLst>
          </p:cNvPr>
          <p:cNvCxnSpPr/>
          <p:nvPr/>
        </p:nvCxnSpPr>
        <p:spPr>
          <a:xfrm>
            <a:off x="3614964" y="23948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Calendar" title="Icon of a calendar">
            <a:extLst>
              <a:ext uri="{FF2B5EF4-FFF2-40B4-BE49-F238E27FC236}">
                <a16:creationId xmlns:a16="http://schemas.microsoft.com/office/drawing/2014/main" id="{9C62C407-FB21-41E4-AFA7-23744B44EA0D}"/>
              </a:ext>
            </a:extLst>
          </p:cNvPr>
          <p:cNvSpPr>
            <a:spLocks noChangeAspect="1" noEditPoints="1"/>
          </p:cNvSpPr>
          <p:nvPr/>
        </p:nvSpPr>
        <p:spPr bwMode="auto">
          <a:xfrm>
            <a:off x="466559" y="1785257"/>
            <a:ext cx="509590" cy="488286"/>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check 3" title="Icon of a checkmark with a circle around it">
            <a:extLst>
              <a:ext uri="{FF2B5EF4-FFF2-40B4-BE49-F238E27FC236}">
                <a16:creationId xmlns:a16="http://schemas.microsoft.com/office/drawing/2014/main" id="{C985C06D-7D8D-4D13-BB84-DAB30DD2402B}"/>
              </a:ext>
            </a:extLst>
          </p:cNvPr>
          <p:cNvSpPr>
            <a:spLocks noChangeAspect="1" noEditPoints="1"/>
          </p:cNvSpPr>
          <p:nvPr/>
        </p:nvSpPr>
        <p:spPr bwMode="auto">
          <a:xfrm>
            <a:off x="3597393" y="1785257"/>
            <a:ext cx="491134" cy="48828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14579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9094AC6-5CD3-4146-A3A4-1119689BF5E7}"/>
              </a:ext>
            </a:extLst>
          </p:cNvPr>
          <p:cNvPicPr>
            <a:picLocks noChangeAspect="1"/>
          </p:cNvPicPr>
          <p:nvPr/>
        </p:nvPicPr>
        <p:blipFill rotWithShape="1">
          <a:blip r:embed="rId2"/>
          <a:srcRect t="62545" b="673"/>
          <a:stretch/>
        </p:blipFill>
        <p:spPr>
          <a:xfrm>
            <a:off x="-1" y="-1"/>
            <a:ext cx="12430127" cy="3048001"/>
          </a:xfrm>
          <a:prstGeom prst="rect">
            <a:avLst/>
          </a:prstGeom>
        </p:spPr>
      </p:pic>
      <p:sp>
        <p:nvSpPr>
          <p:cNvPr id="25" name="Rectangle 24">
            <a:extLst>
              <a:ext uri="{FF2B5EF4-FFF2-40B4-BE49-F238E27FC236}">
                <a16:creationId xmlns:a16="http://schemas.microsoft.com/office/drawing/2014/main" id="{7FC9F129-F04D-4EA4-A854-0BE90D2C390B}"/>
              </a:ext>
            </a:extLst>
          </p:cNvPr>
          <p:cNvSpPr/>
          <p:nvPr/>
        </p:nvSpPr>
        <p:spPr bwMode="auto">
          <a:xfrm>
            <a:off x="0" y="3"/>
            <a:ext cx="12430126" cy="3047998"/>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B14F3A8A-1969-4100-ABDD-B2955FE1A9A2}"/>
              </a:ext>
            </a:extLst>
          </p:cNvPr>
          <p:cNvSpPr>
            <a:spLocks noGrp="1"/>
          </p:cNvSpPr>
          <p:nvPr>
            <p:ph type="title"/>
          </p:nvPr>
        </p:nvSpPr>
        <p:spPr/>
        <p:txBody>
          <a:bodyPr/>
          <a:lstStyle/>
          <a:p>
            <a:r>
              <a:rPr lang="en-US" sz="3200" dirty="0">
                <a:solidFill>
                  <a:schemeClr val="bg1"/>
                </a:solidFill>
              </a:rPr>
              <a:t>Call to action</a:t>
            </a:r>
            <a:endParaRPr lang="en-US" dirty="0"/>
          </a:p>
        </p:txBody>
      </p:sp>
      <p:sp>
        <p:nvSpPr>
          <p:cNvPr id="26" name="Rectangle 25">
            <a:extLst>
              <a:ext uri="{FF2B5EF4-FFF2-40B4-BE49-F238E27FC236}">
                <a16:creationId xmlns:a16="http://schemas.microsoft.com/office/drawing/2014/main" id="{43EE0BAE-CA89-40F9-9491-AFAC3455D75B}"/>
              </a:ext>
            </a:extLst>
          </p:cNvPr>
          <p:cNvSpPr/>
          <p:nvPr/>
        </p:nvSpPr>
        <p:spPr bwMode="auto">
          <a:xfrm>
            <a:off x="0" y="2921001"/>
            <a:ext cx="12430126" cy="1270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Content Placeholder 2">
            <a:extLst>
              <a:ext uri="{FF2B5EF4-FFF2-40B4-BE49-F238E27FC236}">
                <a16:creationId xmlns:a16="http://schemas.microsoft.com/office/drawing/2014/main" id="{E8429309-0C95-4401-BD82-8EAA7579E35D}"/>
              </a:ext>
            </a:extLst>
          </p:cNvPr>
          <p:cNvSpPr txBox="1">
            <a:spLocks/>
          </p:cNvSpPr>
          <p:nvPr/>
        </p:nvSpPr>
        <p:spPr>
          <a:xfrm>
            <a:off x="556531" y="4122615"/>
            <a:ext cx="2758168" cy="997196"/>
          </a:xfrm>
          <a:prstGeom prst="rect">
            <a:avLst/>
          </a:prstGeom>
        </p:spPr>
        <p:txBody>
          <a:bodyPr vert="horz" wrap="square" lIns="0" tIns="0" rIns="0" bIns="0" rtlCol="0" anchor="t">
            <a:spAutoFit/>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hlinkClick r:id="rId3"/>
              </a:rPr>
              <a:t>Have customers start using the service today</a:t>
            </a:r>
            <a:endParaRPr lang="en-US" sz="2400" dirty="0"/>
          </a:p>
        </p:txBody>
      </p:sp>
      <p:sp>
        <p:nvSpPr>
          <p:cNvPr id="29" name="Content Placeholder 2">
            <a:extLst>
              <a:ext uri="{FF2B5EF4-FFF2-40B4-BE49-F238E27FC236}">
                <a16:creationId xmlns:a16="http://schemas.microsoft.com/office/drawing/2014/main" id="{88875730-2AF3-479B-ACCA-0641705A8D4E}"/>
              </a:ext>
            </a:extLst>
          </p:cNvPr>
          <p:cNvSpPr txBox="1">
            <a:spLocks/>
          </p:cNvSpPr>
          <p:nvPr/>
        </p:nvSpPr>
        <p:spPr>
          <a:xfrm>
            <a:off x="4163925" y="4122615"/>
            <a:ext cx="3321964" cy="984494"/>
          </a:xfrm>
          <a:prstGeom prst="rect">
            <a:avLst/>
          </a:prstGeom>
        </p:spPr>
        <p:txBody>
          <a:bodyPr vert="horz" wrap="square" lIns="0" tIns="0" rIns="0" bIns="0" rtlCol="0" anchor="t">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solidFill>
                  <a:schemeClr val="tx1"/>
                </a:solidFill>
              </a:rPr>
              <a:t>Visit</a:t>
            </a:r>
            <a:r>
              <a:rPr lang="en-US" sz="2400" dirty="0"/>
              <a:t> </a:t>
            </a:r>
            <a:r>
              <a:rPr lang="en-US" sz="2400" dirty="0">
                <a:hlinkClick r:id="rId4"/>
              </a:rPr>
              <a:t>Azure GearUp</a:t>
            </a:r>
            <a:br>
              <a:rPr lang="en-US" sz="2400" dirty="0"/>
            </a:br>
            <a:r>
              <a:rPr lang="en-US" sz="2400" dirty="0">
                <a:solidFill>
                  <a:schemeClr val="tx1"/>
                </a:solidFill>
              </a:rPr>
              <a:t>and</a:t>
            </a:r>
            <a:r>
              <a:rPr lang="en-US" sz="2400" dirty="0"/>
              <a:t> </a:t>
            </a:r>
            <a:r>
              <a:rPr lang="en-US" sz="2400" dirty="0" err="1">
                <a:hlinkClick r:id="rId5"/>
              </a:rPr>
              <a:t>OnRamp</a:t>
            </a:r>
            <a:r>
              <a:rPr lang="en-US" sz="2400" dirty="0"/>
              <a:t> </a:t>
            </a:r>
            <a:r>
              <a:rPr lang="en-US" sz="2400" dirty="0">
                <a:solidFill>
                  <a:schemeClr val="tx1"/>
                </a:solidFill>
              </a:rPr>
              <a:t>for more guidance, including </a:t>
            </a:r>
            <a:r>
              <a:rPr lang="en-US" sz="2400" dirty="0">
                <a:solidFill>
                  <a:schemeClr val="tx1"/>
                </a:solidFill>
                <a:hlinkClick r:id="rId6"/>
              </a:rPr>
              <a:t>FAQ</a:t>
            </a:r>
            <a:r>
              <a:rPr lang="en-US" sz="2400" dirty="0">
                <a:solidFill>
                  <a:schemeClr val="tx1"/>
                </a:solidFill>
              </a:rPr>
              <a:t>, demo videos, and </a:t>
            </a:r>
            <a:r>
              <a:rPr lang="en-US" sz="2400" dirty="0">
                <a:solidFill>
                  <a:schemeClr val="tx1"/>
                </a:solidFill>
                <a:hlinkClick r:id="rId7"/>
              </a:rPr>
              <a:t>Hands on Labs</a:t>
            </a:r>
            <a:endParaRPr lang="en-US" sz="2400" dirty="0">
              <a:solidFill>
                <a:schemeClr val="tx1"/>
              </a:solidFill>
            </a:endParaRPr>
          </a:p>
        </p:txBody>
      </p:sp>
      <p:sp>
        <p:nvSpPr>
          <p:cNvPr id="30" name="Content Placeholder 2">
            <a:extLst>
              <a:ext uri="{FF2B5EF4-FFF2-40B4-BE49-F238E27FC236}">
                <a16:creationId xmlns:a16="http://schemas.microsoft.com/office/drawing/2014/main" id="{3FDE0D54-BF02-4684-8518-E5AB74108265}"/>
              </a:ext>
            </a:extLst>
          </p:cNvPr>
          <p:cNvSpPr txBox="1">
            <a:spLocks/>
          </p:cNvSpPr>
          <p:nvPr/>
        </p:nvSpPr>
        <p:spPr>
          <a:xfrm>
            <a:off x="8335113" y="4122615"/>
            <a:ext cx="3674325" cy="1416294"/>
          </a:xfrm>
          <a:prstGeom prst="rect">
            <a:avLst/>
          </a:prstGeom>
        </p:spPr>
        <p:txBody>
          <a:bodyPr vert="horz" wrap="square" lIns="0" tIns="0" rIns="0" bIns="0" rtlCol="0" anchor="t">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solidFill>
                  <a:schemeClr val="tx1"/>
                </a:solidFill>
              </a:rPr>
              <a:t>Visit the </a:t>
            </a:r>
            <a:r>
              <a:rPr lang="en-US" sz="2400" dirty="0">
                <a:hlinkClick r:id="rId8"/>
              </a:rPr>
              <a:t>product page on Azure.com </a:t>
            </a:r>
            <a:r>
              <a:rPr lang="en-US" sz="2400" dirty="0">
                <a:solidFill>
                  <a:schemeClr val="tx1"/>
                </a:solidFill>
              </a:rPr>
              <a:t>for more information and the most up-to-date guidance on Windows virtual Desktop</a:t>
            </a:r>
          </a:p>
        </p:txBody>
      </p:sp>
      <p:grpSp>
        <p:nvGrpSpPr>
          <p:cNvPr id="38" name="Group 37">
            <a:extLst>
              <a:ext uri="{FF2B5EF4-FFF2-40B4-BE49-F238E27FC236}">
                <a16:creationId xmlns:a16="http://schemas.microsoft.com/office/drawing/2014/main" id="{27E36644-755A-4A03-B816-1E259C06802F}"/>
              </a:ext>
            </a:extLst>
          </p:cNvPr>
          <p:cNvGrpSpPr/>
          <p:nvPr/>
        </p:nvGrpSpPr>
        <p:grpSpPr>
          <a:xfrm>
            <a:off x="3651222" y="4122615"/>
            <a:ext cx="4347369" cy="1870198"/>
            <a:chOff x="3651222" y="4675065"/>
            <a:chExt cx="4347369" cy="846162"/>
          </a:xfrm>
        </p:grpSpPr>
        <p:cxnSp>
          <p:nvCxnSpPr>
            <p:cNvPr id="34" name="Straight Connector 33">
              <a:extLst>
                <a:ext uri="{FF2B5EF4-FFF2-40B4-BE49-F238E27FC236}">
                  <a16:creationId xmlns:a16="http://schemas.microsoft.com/office/drawing/2014/main" id="{AC7D5D1E-CC2A-4B16-9E58-B6A940B64F69}"/>
                </a:ext>
              </a:extLst>
            </p:cNvPr>
            <p:cNvCxnSpPr/>
            <p:nvPr/>
          </p:nvCxnSpPr>
          <p:spPr>
            <a:xfrm>
              <a:off x="3651222" y="4675065"/>
              <a:ext cx="0" cy="846162"/>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41C5DF-C92D-439D-B647-D2C1BC5B88A2}"/>
                </a:ext>
              </a:extLst>
            </p:cNvPr>
            <p:cNvCxnSpPr/>
            <p:nvPr/>
          </p:nvCxnSpPr>
          <p:spPr>
            <a:xfrm>
              <a:off x="7998591" y="4675065"/>
              <a:ext cx="0" cy="846162"/>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Hexagon 37">
            <a:extLst>
              <a:ext uri="{FF2B5EF4-FFF2-40B4-BE49-F238E27FC236}">
                <a16:creationId xmlns:a16="http://schemas.microsoft.com/office/drawing/2014/main" id="{EC636FD8-BA80-49AB-8DA2-D8242CE97704}"/>
              </a:ext>
            </a:extLst>
          </p:cNvPr>
          <p:cNvSpPr/>
          <p:nvPr/>
        </p:nvSpPr>
        <p:spPr bwMode="auto">
          <a:xfrm>
            <a:off x="1400039" y="2336801"/>
            <a:ext cx="1297271" cy="1425574"/>
          </a:xfrm>
          <a:custGeom>
            <a:avLst/>
            <a:gdLst>
              <a:gd name="connsiteX0" fmla="*/ 0 w 1060704"/>
              <a:gd name="connsiteY0" fmla="*/ 457200 h 914400"/>
              <a:gd name="connsiteX1" fmla="*/ 228600 w 1060704"/>
              <a:gd name="connsiteY1" fmla="*/ 0 h 914400"/>
              <a:gd name="connsiteX2" fmla="*/ 832104 w 1060704"/>
              <a:gd name="connsiteY2" fmla="*/ 0 h 914400"/>
              <a:gd name="connsiteX3" fmla="*/ 1060704 w 1060704"/>
              <a:gd name="connsiteY3" fmla="*/ 457200 h 914400"/>
              <a:gd name="connsiteX4" fmla="*/ 832104 w 1060704"/>
              <a:gd name="connsiteY4" fmla="*/ 914400 h 914400"/>
              <a:gd name="connsiteX5" fmla="*/ 228600 w 1060704"/>
              <a:gd name="connsiteY5" fmla="*/ 914400 h 914400"/>
              <a:gd name="connsiteX6" fmla="*/ 0 w 1060704"/>
              <a:gd name="connsiteY6" fmla="*/ 457200 h 914400"/>
              <a:gd name="connsiteX0" fmla="*/ 228600 w 1060704"/>
              <a:gd name="connsiteY0" fmla="*/ 0 h 914400"/>
              <a:gd name="connsiteX1" fmla="*/ 832104 w 1060704"/>
              <a:gd name="connsiteY1" fmla="*/ 0 h 914400"/>
              <a:gd name="connsiteX2" fmla="*/ 1060704 w 1060704"/>
              <a:gd name="connsiteY2" fmla="*/ 457200 h 914400"/>
              <a:gd name="connsiteX3" fmla="*/ 832104 w 1060704"/>
              <a:gd name="connsiteY3" fmla="*/ 914400 h 914400"/>
              <a:gd name="connsiteX4" fmla="*/ 228600 w 1060704"/>
              <a:gd name="connsiteY4" fmla="*/ 914400 h 914400"/>
              <a:gd name="connsiteX5" fmla="*/ 0 w 1060704"/>
              <a:gd name="connsiteY5" fmla="*/ 457200 h 914400"/>
              <a:gd name="connsiteX6" fmla="*/ 320040 w 1060704"/>
              <a:gd name="connsiteY6" fmla="*/ 91440 h 914400"/>
              <a:gd name="connsiteX0" fmla="*/ 228600 w 1060704"/>
              <a:gd name="connsiteY0" fmla="*/ 0 h 914400"/>
              <a:gd name="connsiteX1" fmla="*/ 832104 w 1060704"/>
              <a:gd name="connsiteY1" fmla="*/ 0 h 914400"/>
              <a:gd name="connsiteX2" fmla="*/ 1060704 w 1060704"/>
              <a:gd name="connsiteY2" fmla="*/ 457200 h 914400"/>
              <a:gd name="connsiteX3" fmla="*/ 832104 w 1060704"/>
              <a:gd name="connsiteY3" fmla="*/ 914400 h 914400"/>
              <a:gd name="connsiteX4" fmla="*/ 228600 w 1060704"/>
              <a:gd name="connsiteY4" fmla="*/ 914400 h 914400"/>
              <a:gd name="connsiteX5" fmla="*/ 0 w 1060704"/>
              <a:gd name="connsiteY5" fmla="*/ 457200 h 914400"/>
              <a:gd name="connsiteX0" fmla="*/ 0 w 832104"/>
              <a:gd name="connsiteY0" fmla="*/ 0 h 914400"/>
              <a:gd name="connsiteX1" fmla="*/ 603504 w 832104"/>
              <a:gd name="connsiteY1" fmla="*/ 0 h 914400"/>
              <a:gd name="connsiteX2" fmla="*/ 832104 w 832104"/>
              <a:gd name="connsiteY2" fmla="*/ 457200 h 914400"/>
              <a:gd name="connsiteX3" fmla="*/ 603504 w 832104"/>
              <a:gd name="connsiteY3" fmla="*/ 914400 h 914400"/>
              <a:gd name="connsiteX4" fmla="*/ 0 w 832104"/>
              <a:gd name="connsiteY4" fmla="*/ 914400 h 914400"/>
              <a:gd name="connsiteX0" fmla="*/ 603504 w 832104"/>
              <a:gd name="connsiteY0" fmla="*/ 0 h 914400"/>
              <a:gd name="connsiteX1" fmla="*/ 832104 w 832104"/>
              <a:gd name="connsiteY1" fmla="*/ 457200 h 914400"/>
              <a:gd name="connsiteX2" fmla="*/ 603504 w 832104"/>
              <a:gd name="connsiteY2" fmla="*/ 914400 h 914400"/>
              <a:gd name="connsiteX3" fmla="*/ 0 w 832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832104" h="914400">
                <a:moveTo>
                  <a:pt x="603504" y="0"/>
                </a:moveTo>
                <a:lnTo>
                  <a:pt x="832104" y="457200"/>
                </a:lnTo>
                <a:lnTo>
                  <a:pt x="603504" y="914400"/>
                </a:lnTo>
                <a:lnTo>
                  <a:pt x="0" y="914400"/>
                </a:lnTo>
              </a:path>
            </a:pathLst>
          </a:custGeom>
          <a:noFill/>
          <a:ln w="0" cap="flat" cmpd="sng" algn="ctr">
            <a:solidFill>
              <a:srgbClr val="0078D8">
                <a:lumMod val="20000"/>
                <a:lumOff val="8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9D62FDF5-C524-4972-B175-6782A7727DDC}"/>
              </a:ext>
            </a:extLst>
          </p:cNvPr>
          <p:cNvSpPr/>
          <p:nvPr/>
        </p:nvSpPr>
        <p:spPr bwMode="auto">
          <a:xfrm>
            <a:off x="1173920" y="2456323"/>
            <a:ext cx="1376373" cy="1186529"/>
          </a:xfrm>
          <a:prstGeom prst="hexagon">
            <a:avLst/>
          </a:prstGeom>
          <a:solidFill>
            <a:srgbClr val="FFFFFF"/>
          </a:solidFill>
          <a:ln w="9525" cap="flat" cmpd="sng" algn="ctr">
            <a:noFill/>
            <a:prstDash val="solid"/>
            <a:headEnd type="none" w="med" len="med"/>
            <a:tailEnd type="none" w="med" len="med"/>
          </a:ln>
          <a:effectLst>
            <a:outerShdw blurRad="25400" dist="12700" dir="2700000" algn="tl" rotWithShape="0">
              <a:srgbClr val="FFFFFF">
                <a:lumMod val="75000"/>
                <a:alpha val="4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37">
            <a:extLst>
              <a:ext uri="{FF2B5EF4-FFF2-40B4-BE49-F238E27FC236}">
                <a16:creationId xmlns:a16="http://schemas.microsoft.com/office/drawing/2014/main" id="{1BDE0CE5-7268-4628-A450-C0CBD043629D}"/>
              </a:ext>
            </a:extLst>
          </p:cNvPr>
          <p:cNvSpPr/>
          <p:nvPr/>
        </p:nvSpPr>
        <p:spPr bwMode="auto">
          <a:xfrm>
            <a:off x="5289330" y="2336801"/>
            <a:ext cx="1297271" cy="1425574"/>
          </a:xfrm>
          <a:custGeom>
            <a:avLst/>
            <a:gdLst>
              <a:gd name="connsiteX0" fmla="*/ 0 w 1060704"/>
              <a:gd name="connsiteY0" fmla="*/ 457200 h 914400"/>
              <a:gd name="connsiteX1" fmla="*/ 228600 w 1060704"/>
              <a:gd name="connsiteY1" fmla="*/ 0 h 914400"/>
              <a:gd name="connsiteX2" fmla="*/ 832104 w 1060704"/>
              <a:gd name="connsiteY2" fmla="*/ 0 h 914400"/>
              <a:gd name="connsiteX3" fmla="*/ 1060704 w 1060704"/>
              <a:gd name="connsiteY3" fmla="*/ 457200 h 914400"/>
              <a:gd name="connsiteX4" fmla="*/ 832104 w 1060704"/>
              <a:gd name="connsiteY4" fmla="*/ 914400 h 914400"/>
              <a:gd name="connsiteX5" fmla="*/ 228600 w 1060704"/>
              <a:gd name="connsiteY5" fmla="*/ 914400 h 914400"/>
              <a:gd name="connsiteX6" fmla="*/ 0 w 1060704"/>
              <a:gd name="connsiteY6" fmla="*/ 457200 h 914400"/>
              <a:gd name="connsiteX0" fmla="*/ 228600 w 1060704"/>
              <a:gd name="connsiteY0" fmla="*/ 0 h 914400"/>
              <a:gd name="connsiteX1" fmla="*/ 832104 w 1060704"/>
              <a:gd name="connsiteY1" fmla="*/ 0 h 914400"/>
              <a:gd name="connsiteX2" fmla="*/ 1060704 w 1060704"/>
              <a:gd name="connsiteY2" fmla="*/ 457200 h 914400"/>
              <a:gd name="connsiteX3" fmla="*/ 832104 w 1060704"/>
              <a:gd name="connsiteY3" fmla="*/ 914400 h 914400"/>
              <a:gd name="connsiteX4" fmla="*/ 228600 w 1060704"/>
              <a:gd name="connsiteY4" fmla="*/ 914400 h 914400"/>
              <a:gd name="connsiteX5" fmla="*/ 0 w 1060704"/>
              <a:gd name="connsiteY5" fmla="*/ 457200 h 914400"/>
              <a:gd name="connsiteX6" fmla="*/ 320040 w 1060704"/>
              <a:gd name="connsiteY6" fmla="*/ 91440 h 914400"/>
              <a:gd name="connsiteX0" fmla="*/ 228600 w 1060704"/>
              <a:gd name="connsiteY0" fmla="*/ 0 h 914400"/>
              <a:gd name="connsiteX1" fmla="*/ 832104 w 1060704"/>
              <a:gd name="connsiteY1" fmla="*/ 0 h 914400"/>
              <a:gd name="connsiteX2" fmla="*/ 1060704 w 1060704"/>
              <a:gd name="connsiteY2" fmla="*/ 457200 h 914400"/>
              <a:gd name="connsiteX3" fmla="*/ 832104 w 1060704"/>
              <a:gd name="connsiteY3" fmla="*/ 914400 h 914400"/>
              <a:gd name="connsiteX4" fmla="*/ 228600 w 1060704"/>
              <a:gd name="connsiteY4" fmla="*/ 914400 h 914400"/>
              <a:gd name="connsiteX5" fmla="*/ 0 w 1060704"/>
              <a:gd name="connsiteY5" fmla="*/ 457200 h 914400"/>
              <a:gd name="connsiteX0" fmla="*/ 0 w 832104"/>
              <a:gd name="connsiteY0" fmla="*/ 0 h 914400"/>
              <a:gd name="connsiteX1" fmla="*/ 603504 w 832104"/>
              <a:gd name="connsiteY1" fmla="*/ 0 h 914400"/>
              <a:gd name="connsiteX2" fmla="*/ 832104 w 832104"/>
              <a:gd name="connsiteY2" fmla="*/ 457200 h 914400"/>
              <a:gd name="connsiteX3" fmla="*/ 603504 w 832104"/>
              <a:gd name="connsiteY3" fmla="*/ 914400 h 914400"/>
              <a:gd name="connsiteX4" fmla="*/ 0 w 832104"/>
              <a:gd name="connsiteY4" fmla="*/ 914400 h 914400"/>
              <a:gd name="connsiteX0" fmla="*/ 603504 w 832104"/>
              <a:gd name="connsiteY0" fmla="*/ 0 h 914400"/>
              <a:gd name="connsiteX1" fmla="*/ 832104 w 832104"/>
              <a:gd name="connsiteY1" fmla="*/ 457200 h 914400"/>
              <a:gd name="connsiteX2" fmla="*/ 603504 w 832104"/>
              <a:gd name="connsiteY2" fmla="*/ 914400 h 914400"/>
              <a:gd name="connsiteX3" fmla="*/ 0 w 832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832104" h="914400">
                <a:moveTo>
                  <a:pt x="603504" y="0"/>
                </a:moveTo>
                <a:lnTo>
                  <a:pt x="832104" y="457200"/>
                </a:lnTo>
                <a:lnTo>
                  <a:pt x="603504" y="914400"/>
                </a:lnTo>
                <a:lnTo>
                  <a:pt x="0" y="914400"/>
                </a:lnTo>
              </a:path>
            </a:pathLst>
          </a:custGeom>
          <a:noFill/>
          <a:ln w="0" cap="flat" cmpd="sng" algn="ctr">
            <a:solidFill>
              <a:srgbClr val="0078D8">
                <a:lumMod val="20000"/>
                <a:lumOff val="8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0C3FAAE6-4470-4DE0-B698-AFF54F389AF1}"/>
              </a:ext>
            </a:extLst>
          </p:cNvPr>
          <p:cNvSpPr/>
          <p:nvPr/>
        </p:nvSpPr>
        <p:spPr bwMode="auto">
          <a:xfrm>
            <a:off x="5063211" y="2456323"/>
            <a:ext cx="1376373" cy="1186529"/>
          </a:xfrm>
          <a:prstGeom prst="hexagon">
            <a:avLst/>
          </a:prstGeom>
          <a:solidFill>
            <a:srgbClr val="FFFFFF"/>
          </a:solidFill>
          <a:ln w="9525" cap="flat" cmpd="sng" algn="ctr">
            <a:noFill/>
            <a:prstDash val="solid"/>
            <a:headEnd type="none" w="med" len="med"/>
            <a:tailEnd type="none" w="med" len="med"/>
          </a:ln>
          <a:effectLst>
            <a:outerShdw blurRad="25400" dist="12700" dir="2700000" algn="tl" rotWithShape="0">
              <a:srgbClr val="FFFFFF">
                <a:lumMod val="75000"/>
                <a:alpha val="4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37">
            <a:extLst>
              <a:ext uri="{FF2B5EF4-FFF2-40B4-BE49-F238E27FC236}">
                <a16:creationId xmlns:a16="http://schemas.microsoft.com/office/drawing/2014/main" id="{6ADC9DD7-B947-46CF-92CF-68CF391F96F3}"/>
              </a:ext>
            </a:extLst>
          </p:cNvPr>
          <p:cNvSpPr/>
          <p:nvPr/>
        </p:nvSpPr>
        <p:spPr bwMode="auto">
          <a:xfrm>
            <a:off x="9636699" y="2336801"/>
            <a:ext cx="1297271" cy="1425574"/>
          </a:xfrm>
          <a:custGeom>
            <a:avLst/>
            <a:gdLst>
              <a:gd name="connsiteX0" fmla="*/ 0 w 1060704"/>
              <a:gd name="connsiteY0" fmla="*/ 457200 h 914400"/>
              <a:gd name="connsiteX1" fmla="*/ 228600 w 1060704"/>
              <a:gd name="connsiteY1" fmla="*/ 0 h 914400"/>
              <a:gd name="connsiteX2" fmla="*/ 832104 w 1060704"/>
              <a:gd name="connsiteY2" fmla="*/ 0 h 914400"/>
              <a:gd name="connsiteX3" fmla="*/ 1060704 w 1060704"/>
              <a:gd name="connsiteY3" fmla="*/ 457200 h 914400"/>
              <a:gd name="connsiteX4" fmla="*/ 832104 w 1060704"/>
              <a:gd name="connsiteY4" fmla="*/ 914400 h 914400"/>
              <a:gd name="connsiteX5" fmla="*/ 228600 w 1060704"/>
              <a:gd name="connsiteY5" fmla="*/ 914400 h 914400"/>
              <a:gd name="connsiteX6" fmla="*/ 0 w 1060704"/>
              <a:gd name="connsiteY6" fmla="*/ 457200 h 914400"/>
              <a:gd name="connsiteX0" fmla="*/ 228600 w 1060704"/>
              <a:gd name="connsiteY0" fmla="*/ 0 h 914400"/>
              <a:gd name="connsiteX1" fmla="*/ 832104 w 1060704"/>
              <a:gd name="connsiteY1" fmla="*/ 0 h 914400"/>
              <a:gd name="connsiteX2" fmla="*/ 1060704 w 1060704"/>
              <a:gd name="connsiteY2" fmla="*/ 457200 h 914400"/>
              <a:gd name="connsiteX3" fmla="*/ 832104 w 1060704"/>
              <a:gd name="connsiteY3" fmla="*/ 914400 h 914400"/>
              <a:gd name="connsiteX4" fmla="*/ 228600 w 1060704"/>
              <a:gd name="connsiteY4" fmla="*/ 914400 h 914400"/>
              <a:gd name="connsiteX5" fmla="*/ 0 w 1060704"/>
              <a:gd name="connsiteY5" fmla="*/ 457200 h 914400"/>
              <a:gd name="connsiteX6" fmla="*/ 320040 w 1060704"/>
              <a:gd name="connsiteY6" fmla="*/ 91440 h 914400"/>
              <a:gd name="connsiteX0" fmla="*/ 228600 w 1060704"/>
              <a:gd name="connsiteY0" fmla="*/ 0 h 914400"/>
              <a:gd name="connsiteX1" fmla="*/ 832104 w 1060704"/>
              <a:gd name="connsiteY1" fmla="*/ 0 h 914400"/>
              <a:gd name="connsiteX2" fmla="*/ 1060704 w 1060704"/>
              <a:gd name="connsiteY2" fmla="*/ 457200 h 914400"/>
              <a:gd name="connsiteX3" fmla="*/ 832104 w 1060704"/>
              <a:gd name="connsiteY3" fmla="*/ 914400 h 914400"/>
              <a:gd name="connsiteX4" fmla="*/ 228600 w 1060704"/>
              <a:gd name="connsiteY4" fmla="*/ 914400 h 914400"/>
              <a:gd name="connsiteX5" fmla="*/ 0 w 1060704"/>
              <a:gd name="connsiteY5" fmla="*/ 457200 h 914400"/>
              <a:gd name="connsiteX0" fmla="*/ 0 w 832104"/>
              <a:gd name="connsiteY0" fmla="*/ 0 h 914400"/>
              <a:gd name="connsiteX1" fmla="*/ 603504 w 832104"/>
              <a:gd name="connsiteY1" fmla="*/ 0 h 914400"/>
              <a:gd name="connsiteX2" fmla="*/ 832104 w 832104"/>
              <a:gd name="connsiteY2" fmla="*/ 457200 h 914400"/>
              <a:gd name="connsiteX3" fmla="*/ 603504 w 832104"/>
              <a:gd name="connsiteY3" fmla="*/ 914400 h 914400"/>
              <a:gd name="connsiteX4" fmla="*/ 0 w 832104"/>
              <a:gd name="connsiteY4" fmla="*/ 914400 h 914400"/>
              <a:gd name="connsiteX0" fmla="*/ 603504 w 832104"/>
              <a:gd name="connsiteY0" fmla="*/ 0 h 914400"/>
              <a:gd name="connsiteX1" fmla="*/ 832104 w 832104"/>
              <a:gd name="connsiteY1" fmla="*/ 457200 h 914400"/>
              <a:gd name="connsiteX2" fmla="*/ 603504 w 832104"/>
              <a:gd name="connsiteY2" fmla="*/ 914400 h 914400"/>
              <a:gd name="connsiteX3" fmla="*/ 0 w 832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832104" h="914400">
                <a:moveTo>
                  <a:pt x="603504" y="0"/>
                </a:moveTo>
                <a:lnTo>
                  <a:pt x="832104" y="457200"/>
                </a:lnTo>
                <a:lnTo>
                  <a:pt x="603504" y="914400"/>
                </a:lnTo>
                <a:lnTo>
                  <a:pt x="0" y="914400"/>
                </a:lnTo>
              </a:path>
            </a:pathLst>
          </a:custGeom>
          <a:noFill/>
          <a:ln w="0" cap="flat" cmpd="sng" algn="ctr">
            <a:solidFill>
              <a:srgbClr val="0078D8">
                <a:lumMod val="20000"/>
                <a:lumOff val="8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107C4C25-ACA6-4855-B991-9A5593358910}"/>
              </a:ext>
            </a:extLst>
          </p:cNvPr>
          <p:cNvSpPr/>
          <p:nvPr/>
        </p:nvSpPr>
        <p:spPr bwMode="auto">
          <a:xfrm>
            <a:off x="9410580" y="2456323"/>
            <a:ext cx="1376373" cy="1186529"/>
          </a:xfrm>
          <a:prstGeom prst="hexagon">
            <a:avLst/>
          </a:prstGeom>
          <a:solidFill>
            <a:srgbClr val="FFFFFF"/>
          </a:solidFill>
          <a:ln w="9525" cap="flat" cmpd="sng" algn="ctr">
            <a:noFill/>
            <a:prstDash val="solid"/>
            <a:headEnd type="none" w="med" len="med"/>
            <a:tailEnd type="none" w="med" len="med"/>
          </a:ln>
          <a:effectLst>
            <a:outerShdw blurRad="25400" dist="12700" dir="2700000" algn="tl" rotWithShape="0">
              <a:srgbClr val="FFFFFF">
                <a:lumMod val="75000"/>
                <a:alpha val="4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people_6" title="Icon of a person with a screen behind them">
            <a:extLst>
              <a:ext uri="{FF2B5EF4-FFF2-40B4-BE49-F238E27FC236}">
                <a16:creationId xmlns:a16="http://schemas.microsoft.com/office/drawing/2014/main" id="{33EC0E31-EB17-42FA-8A87-9C771FBCDE6A}"/>
              </a:ext>
            </a:extLst>
          </p:cNvPr>
          <p:cNvSpPr>
            <a:spLocks noChangeAspect="1" noEditPoints="1"/>
          </p:cNvSpPr>
          <p:nvPr/>
        </p:nvSpPr>
        <p:spPr bwMode="auto">
          <a:xfrm>
            <a:off x="1530017" y="2718816"/>
            <a:ext cx="664178" cy="66154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Touchscreen" title="Icon of a closed hand with one finger touching a screen">
            <a:extLst>
              <a:ext uri="{FF2B5EF4-FFF2-40B4-BE49-F238E27FC236}">
                <a16:creationId xmlns:a16="http://schemas.microsoft.com/office/drawing/2014/main" id="{8AF8BCD5-8F17-4203-A80C-B2FAD33B354B}"/>
              </a:ext>
            </a:extLst>
          </p:cNvPr>
          <p:cNvSpPr>
            <a:spLocks noChangeAspect="1" noEditPoints="1"/>
          </p:cNvSpPr>
          <p:nvPr/>
        </p:nvSpPr>
        <p:spPr bwMode="auto">
          <a:xfrm>
            <a:off x="5383929" y="2705050"/>
            <a:ext cx="734936" cy="68907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CRMArticles_EFF5" title="Icon of two documents stacked together with writing on them">
            <a:extLst>
              <a:ext uri="{FF2B5EF4-FFF2-40B4-BE49-F238E27FC236}">
                <a16:creationId xmlns:a16="http://schemas.microsoft.com/office/drawing/2014/main" id="{2F467468-BC46-4FBE-8E7E-C49C138600EF}"/>
              </a:ext>
            </a:extLst>
          </p:cNvPr>
          <p:cNvSpPr>
            <a:spLocks noChangeAspect="1" noEditPoints="1"/>
          </p:cNvSpPr>
          <p:nvPr/>
        </p:nvSpPr>
        <p:spPr bwMode="auto">
          <a:xfrm>
            <a:off x="9797756" y="2702119"/>
            <a:ext cx="602020" cy="69493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86076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C0B338-B28A-4BD8-B532-AB1E9F2F2152}"/>
              </a:ext>
            </a:extLst>
          </p:cNvPr>
          <p:cNvSpPr>
            <a:spLocks noGrp="1"/>
          </p:cNvSpPr>
          <p:nvPr>
            <p:ph type="title"/>
          </p:nvPr>
        </p:nvSpPr>
        <p:spPr>
          <a:xfrm>
            <a:off x="374016" y="2745898"/>
            <a:ext cx="7627938" cy="1502727"/>
          </a:xfrm>
        </p:spPr>
        <p:txBody>
          <a:bodyPr/>
          <a:lstStyle/>
          <a:p>
            <a:r>
              <a:rPr lang="en-US" sz="8800" dirty="0">
                <a:latin typeface="+mn-lt"/>
              </a:rPr>
              <a:t>Thank you</a:t>
            </a:r>
          </a:p>
        </p:txBody>
      </p:sp>
    </p:spTree>
    <p:extLst>
      <p:ext uri="{BB962C8B-B14F-4D97-AF65-F5344CB8AC3E}">
        <p14:creationId xmlns:p14="http://schemas.microsoft.com/office/powerpoint/2010/main" val="40026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9939C37-AE01-400D-9611-F3C41099964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291"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69939C37-AE01-400D-9611-F3C41099964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3CBA0E1-D5AC-4E74-A4AE-F618D7120A6C}"/>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a:t>User Connection Flow</a:t>
            </a:r>
          </a:p>
        </p:txBody>
      </p:sp>
      <p:sp>
        <p:nvSpPr>
          <p:cNvPr id="115" name="Rectangle 114">
            <a:extLst>
              <a:ext uri="{FF2B5EF4-FFF2-40B4-BE49-F238E27FC236}">
                <a16:creationId xmlns:a16="http://schemas.microsoft.com/office/drawing/2014/main" id="{B1873B7E-53C4-4B9E-BC90-62BFDE70D5E7}"/>
              </a:ext>
            </a:extLst>
          </p:cNvPr>
          <p:cNvSpPr/>
          <p:nvPr/>
        </p:nvSpPr>
        <p:spPr bwMode="auto">
          <a:xfrm>
            <a:off x="458886" y="2620586"/>
            <a:ext cx="2252127"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endParaRPr lang="en-US" sz="1600" dirty="0">
              <a:solidFill>
                <a:schemeClr val="tx1"/>
              </a:solidFill>
              <a:latin typeface="+mj-lt"/>
              <a:cs typeface="Segoe UI Light"/>
            </a:endParaRPr>
          </a:p>
        </p:txBody>
      </p:sp>
      <p:sp>
        <p:nvSpPr>
          <p:cNvPr id="116" name="Rectangle 115">
            <a:extLst>
              <a:ext uri="{FF2B5EF4-FFF2-40B4-BE49-F238E27FC236}">
                <a16:creationId xmlns:a16="http://schemas.microsoft.com/office/drawing/2014/main" id="{D02EA896-2720-443C-9AA9-A8CC20C28F1D}"/>
              </a:ext>
            </a:extLst>
          </p:cNvPr>
          <p:cNvSpPr/>
          <p:nvPr/>
        </p:nvSpPr>
        <p:spPr bwMode="auto">
          <a:xfrm>
            <a:off x="7622222" y="2620586"/>
            <a:ext cx="4387216"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endParaRPr lang="en-US" sz="1600" dirty="0">
              <a:solidFill>
                <a:schemeClr val="tx1"/>
              </a:solidFill>
              <a:latin typeface="+mj-lt"/>
              <a:cs typeface="Segoe UI Light"/>
            </a:endParaRPr>
          </a:p>
        </p:txBody>
      </p:sp>
      <p:sp>
        <p:nvSpPr>
          <p:cNvPr id="117" name="Rectangle 116">
            <a:extLst>
              <a:ext uri="{FF2B5EF4-FFF2-40B4-BE49-F238E27FC236}">
                <a16:creationId xmlns:a16="http://schemas.microsoft.com/office/drawing/2014/main" id="{DEA8E5EB-96E0-43F7-9512-D2F9FAD85E4E}"/>
              </a:ext>
            </a:extLst>
          </p:cNvPr>
          <p:cNvSpPr/>
          <p:nvPr/>
        </p:nvSpPr>
        <p:spPr bwMode="auto">
          <a:xfrm>
            <a:off x="3172557" y="2620586"/>
            <a:ext cx="3988121"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r>
              <a:rPr lang="en-US" sz="1600" dirty="0">
                <a:solidFill>
                  <a:schemeClr val="tx1"/>
                </a:solidFill>
                <a:latin typeface="+mj-lt"/>
                <a:cs typeface="Segoe UI Light"/>
              </a:rPr>
              <a:t>Windows Virtual Desktop </a:t>
            </a:r>
            <a:br>
              <a:rPr lang="en-US" sz="1600" dirty="0">
                <a:solidFill>
                  <a:schemeClr val="tx1"/>
                </a:solidFill>
                <a:latin typeface="+mj-lt"/>
                <a:cs typeface="Segoe UI Light"/>
              </a:rPr>
            </a:br>
            <a:r>
              <a:rPr lang="en-US" sz="1600" dirty="0">
                <a:solidFill>
                  <a:schemeClr val="tx1"/>
                </a:solidFill>
                <a:latin typeface="+mj-lt"/>
                <a:cs typeface="Segoe UI Light"/>
              </a:rPr>
              <a:t>Microsoft-managed Azure services</a:t>
            </a:r>
          </a:p>
        </p:txBody>
      </p:sp>
      <p:sp>
        <p:nvSpPr>
          <p:cNvPr id="118" name="Rectangle 117">
            <a:extLst>
              <a:ext uri="{FF2B5EF4-FFF2-40B4-BE49-F238E27FC236}">
                <a16:creationId xmlns:a16="http://schemas.microsoft.com/office/drawing/2014/main" id="{492530F9-8ECC-4960-A3DF-BDC838AF6611}"/>
              </a:ext>
            </a:extLst>
          </p:cNvPr>
          <p:cNvSpPr/>
          <p:nvPr/>
        </p:nvSpPr>
        <p:spPr bwMode="auto">
          <a:xfrm>
            <a:off x="3156134" y="2562135"/>
            <a:ext cx="3988121" cy="38860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Segoe UI Semibold"/>
              <a:ea typeface="+mn-ea"/>
              <a:cs typeface="Segoe UI Light"/>
            </a:endParaRPr>
          </a:p>
        </p:txBody>
      </p:sp>
      <p:sp>
        <p:nvSpPr>
          <p:cNvPr id="119" name="Rectangle 118">
            <a:extLst>
              <a:ext uri="{FF2B5EF4-FFF2-40B4-BE49-F238E27FC236}">
                <a16:creationId xmlns:a16="http://schemas.microsoft.com/office/drawing/2014/main" id="{63DA8F92-E67B-48A7-BF4E-B50156583202}"/>
              </a:ext>
            </a:extLst>
          </p:cNvPr>
          <p:cNvSpPr/>
          <p:nvPr/>
        </p:nvSpPr>
        <p:spPr bwMode="auto">
          <a:xfrm>
            <a:off x="3273286" y="3581894"/>
            <a:ext cx="3753817" cy="268951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20" name="Group 119">
            <a:extLst>
              <a:ext uri="{FF2B5EF4-FFF2-40B4-BE49-F238E27FC236}">
                <a16:creationId xmlns:a16="http://schemas.microsoft.com/office/drawing/2014/main" id="{4FA8C09A-525A-48DF-A698-E70A1D3A91ED}"/>
              </a:ext>
            </a:extLst>
          </p:cNvPr>
          <p:cNvGrpSpPr/>
          <p:nvPr/>
        </p:nvGrpSpPr>
        <p:grpSpPr>
          <a:xfrm>
            <a:off x="2846129" y="2623339"/>
            <a:ext cx="191312" cy="3880541"/>
            <a:chOff x="2849277" y="1648178"/>
            <a:chExt cx="187578" cy="3892279"/>
          </a:xfrm>
        </p:grpSpPr>
        <p:cxnSp>
          <p:nvCxnSpPr>
            <p:cNvPr id="121" name="Straight Connector 120">
              <a:extLst>
                <a:ext uri="{FF2B5EF4-FFF2-40B4-BE49-F238E27FC236}">
                  <a16:creationId xmlns:a16="http://schemas.microsoft.com/office/drawing/2014/main" id="{201B7BDA-CD06-4E16-A095-7D0CDFF6AED2}"/>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2" name="Rectangle 121">
              <a:extLst>
                <a:ext uri="{FF2B5EF4-FFF2-40B4-BE49-F238E27FC236}">
                  <a16:creationId xmlns:a16="http://schemas.microsoft.com/office/drawing/2014/main" id="{53EFB800-BDD6-46C3-9B3F-08DBF5C966C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grpSp>
      <p:sp>
        <p:nvSpPr>
          <p:cNvPr id="123" name="Rectangle 122">
            <a:extLst>
              <a:ext uri="{FF2B5EF4-FFF2-40B4-BE49-F238E27FC236}">
                <a16:creationId xmlns:a16="http://schemas.microsoft.com/office/drawing/2014/main" id="{6BC9DD6C-953E-4E95-BC34-89AE89F8B7AC}"/>
              </a:ext>
            </a:extLst>
          </p:cNvPr>
          <p:cNvSpPr/>
          <p:nvPr/>
        </p:nvSpPr>
        <p:spPr bwMode="auto">
          <a:xfrm>
            <a:off x="7576537" y="2620585"/>
            <a:ext cx="4444190" cy="38262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2880" rIns="186521" bIns="47565" numCol="1" rtlCol="0" anchor="t" anchorCtr="0" compatLnSpc="1">
            <a:prstTxWarp prst="textNoShape">
              <a:avLst/>
            </a:prstTxWarp>
          </a:bodyPr>
          <a:lstStyle/>
          <a:p>
            <a:pPr lvl="0" algn="ctr" defTabSz="878223">
              <a:defRPr/>
            </a:pPr>
            <a:r>
              <a:rPr lang="en-US" sz="1600" dirty="0">
                <a:solidFill>
                  <a:schemeClr val="tx1"/>
                </a:solidFill>
                <a:latin typeface="Segoe UI Semibold"/>
                <a:cs typeface="Segoe UI Light"/>
              </a:rPr>
              <a:t>Customer-managed</a:t>
            </a:r>
            <a:br>
              <a:rPr lang="en-US" sz="1600" dirty="0">
                <a:solidFill>
                  <a:schemeClr val="tx1"/>
                </a:solidFill>
                <a:latin typeface="Segoe UI Semibold"/>
                <a:cs typeface="Segoe UI Light"/>
              </a:rPr>
            </a:br>
            <a:r>
              <a:rPr lang="en-US" sz="1600" dirty="0">
                <a:solidFill>
                  <a:schemeClr val="tx1"/>
                </a:solidFill>
                <a:latin typeface="Segoe UI Semibold"/>
                <a:cs typeface="Segoe UI Light"/>
              </a:rPr>
              <a:t>Azure VMs &amp; services</a:t>
            </a:r>
          </a:p>
        </p:txBody>
      </p:sp>
      <p:sp>
        <p:nvSpPr>
          <p:cNvPr id="124" name="Rectangle 123">
            <a:extLst>
              <a:ext uri="{FF2B5EF4-FFF2-40B4-BE49-F238E27FC236}">
                <a16:creationId xmlns:a16="http://schemas.microsoft.com/office/drawing/2014/main" id="{8D2C9B0F-5A96-431C-96F7-0464B84B3E65}"/>
              </a:ext>
            </a:extLst>
          </p:cNvPr>
          <p:cNvSpPr/>
          <p:nvPr/>
        </p:nvSpPr>
        <p:spPr bwMode="auto">
          <a:xfrm>
            <a:off x="442913" y="2615105"/>
            <a:ext cx="2280939" cy="38330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lvl="0" algn="ctr" defTabSz="878223">
              <a:lnSpc>
                <a:spcPct val="90000"/>
              </a:lnSpc>
              <a:defRPr/>
            </a:pPr>
            <a:r>
              <a:rPr lang="en-US" sz="1600" dirty="0">
                <a:solidFill>
                  <a:schemeClr val="tx1"/>
                </a:solidFill>
                <a:latin typeface="Segoe UI Semibold"/>
                <a:cs typeface="Segoe UI Light"/>
              </a:rPr>
              <a:t> RD clients</a:t>
            </a:r>
          </a:p>
          <a:p>
            <a:pPr lvl="0" algn="ctr" defTabSz="878223">
              <a:lnSpc>
                <a:spcPct val="90000"/>
              </a:lnSpc>
              <a:defRPr/>
            </a:pPr>
            <a:r>
              <a:rPr lang="en-US" sz="1600" dirty="0">
                <a:solidFill>
                  <a:schemeClr val="tx1"/>
                </a:solidFill>
                <a:latin typeface="Segoe UI Semibold"/>
                <a:cs typeface="Segoe UI Light"/>
              </a:rPr>
              <a:t>Customer-managed</a:t>
            </a:r>
          </a:p>
        </p:txBody>
      </p:sp>
      <p:grpSp>
        <p:nvGrpSpPr>
          <p:cNvPr id="125" name="Group 124">
            <a:extLst>
              <a:ext uri="{FF2B5EF4-FFF2-40B4-BE49-F238E27FC236}">
                <a16:creationId xmlns:a16="http://schemas.microsoft.com/office/drawing/2014/main" id="{E23A7BC6-1A99-48D7-A503-ACBD66A62F52}"/>
              </a:ext>
            </a:extLst>
          </p:cNvPr>
          <p:cNvGrpSpPr/>
          <p:nvPr/>
        </p:nvGrpSpPr>
        <p:grpSpPr>
          <a:xfrm>
            <a:off x="5195639" y="3892359"/>
            <a:ext cx="1736972" cy="599381"/>
            <a:chOff x="4908037" y="3834996"/>
            <a:chExt cx="1703068" cy="587682"/>
          </a:xfrm>
        </p:grpSpPr>
        <p:sp>
          <p:nvSpPr>
            <p:cNvPr id="133" name="Rectangle: Rounded Corners 132">
              <a:extLst>
                <a:ext uri="{FF2B5EF4-FFF2-40B4-BE49-F238E27FC236}">
                  <a16:creationId xmlns:a16="http://schemas.microsoft.com/office/drawing/2014/main" id="{E3D66506-BADB-4E5B-A23F-E2928EE7A4D6}"/>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47" name="Rectangle: Rounded Corners 146">
              <a:extLst>
                <a:ext uri="{FF2B5EF4-FFF2-40B4-BE49-F238E27FC236}">
                  <a16:creationId xmlns:a16="http://schemas.microsoft.com/office/drawing/2014/main" id="{C1DE52F2-E429-4C6F-93E6-FB5FC1D3D261}"/>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48" name="Rectangle: Rounded Corners 147">
              <a:extLst>
                <a:ext uri="{FF2B5EF4-FFF2-40B4-BE49-F238E27FC236}">
                  <a16:creationId xmlns:a16="http://schemas.microsoft.com/office/drawing/2014/main" id="{F76A3697-30F2-448F-A08E-2F049F48C51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Diagnostics</a:t>
              </a:r>
            </a:p>
          </p:txBody>
        </p:sp>
        <p:sp>
          <p:nvSpPr>
            <p:cNvPr id="149" name="algorithm" title="Icon of a heartbeat">
              <a:extLst>
                <a:ext uri="{FF2B5EF4-FFF2-40B4-BE49-F238E27FC236}">
                  <a16:creationId xmlns:a16="http://schemas.microsoft.com/office/drawing/2014/main" id="{68CCCD94-AF23-44AC-A668-661AAE5520D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50" name="Group 149">
            <a:extLst>
              <a:ext uri="{FF2B5EF4-FFF2-40B4-BE49-F238E27FC236}">
                <a16:creationId xmlns:a16="http://schemas.microsoft.com/office/drawing/2014/main" id="{BBFCCCF9-6131-4A4C-87F1-C34603654A3B}"/>
              </a:ext>
            </a:extLst>
          </p:cNvPr>
          <p:cNvGrpSpPr/>
          <p:nvPr/>
        </p:nvGrpSpPr>
        <p:grpSpPr>
          <a:xfrm>
            <a:off x="5195639" y="4774544"/>
            <a:ext cx="1736972" cy="599381"/>
            <a:chOff x="4908037" y="4699961"/>
            <a:chExt cx="1703068" cy="587682"/>
          </a:xfrm>
        </p:grpSpPr>
        <p:sp>
          <p:nvSpPr>
            <p:cNvPr id="151" name="Rectangle: Rounded Corners 150">
              <a:extLst>
                <a:ext uri="{FF2B5EF4-FFF2-40B4-BE49-F238E27FC236}">
                  <a16:creationId xmlns:a16="http://schemas.microsoft.com/office/drawing/2014/main" id="{2FF0FDD0-E970-4F63-8936-B8703A889BB7}"/>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52" name="Rectangle: Rounded Corners 151">
              <a:extLst>
                <a:ext uri="{FF2B5EF4-FFF2-40B4-BE49-F238E27FC236}">
                  <a16:creationId xmlns:a16="http://schemas.microsoft.com/office/drawing/2014/main" id="{92241020-4A6F-46A8-9522-DF0E37AD1ED1}"/>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53" name="Rectangle: Rounded Corners 152">
              <a:extLst>
                <a:ext uri="{FF2B5EF4-FFF2-40B4-BE49-F238E27FC236}">
                  <a16:creationId xmlns:a16="http://schemas.microsoft.com/office/drawing/2014/main" id="{DDC1A186-DA14-4A71-A43E-270E31430A5C}"/>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Broker</a:t>
              </a:r>
            </a:p>
          </p:txBody>
        </p:sp>
        <p:cxnSp>
          <p:nvCxnSpPr>
            <p:cNvPr id="154" name="Straight Connector 153">
              <a:extLst>
                <a:ext uri="{FF2B5EF4-FFF2-40B4-BE49-F238E27FC236}">
                  <a16:creationId xmlns:a16="http://schemas.microsoft.com/office/drawing/2014/main" id="{B0739F19-EC4E-47C4-B1C1-0EA964EBC156}"/>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CB87C08-DDB9-4359-B1E6-D3DF02CB361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D169ED5-15CB-455C-99DA-90FAB86ACF09}"/>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3E55954-4569-4B12-A456-1FFAAE9B202D}"/>
              </a:ext>
            </a:extLst>
          </p:cNvPr>
          <p:cNvGrpSpPr/>
          <p:nvPr/>
        </p:nvGrpSpPr>
        <p:grpSpPr>
          <a:xfrm>
            <a:off x="677817" y="3364403"/>
            <a:ext cx="1658798" cy="2966505"/>
            <a:chOff x="899303" y="2229846"/>
            <a:chExt cx="1626420" cy="2908602"/>
          </a:xfrm>
        </p:grpSpPr>
        <p:sp>
          <p:nvSpPr>
            <p:cNvPr id="158" name="Oval 157">
              <a:extLst>
                <a:ext uri="{FF2B5EF4-FFF2-40B4-BE49-F238E27FC236}">
                  <a16:creationId xmlns:a16="http://schemas.microsoft.com/office/drawing/2014/main" id="{77C844D9-8A27-4AA4-9E72-53B3C0FA72B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59" name="Oval 158">
              <a:extLst>
                <a:ext uri="{FF2B5EF4-FFF2-40B4-BE49-F238E27FC236}">
                  <a16:creationId xmlns:a16="http://schemas.microsoft.com/office/drawing/2014/main" id="{A82F849A-DD36-4D9C-9F4B-C41C4E58BD4C}"/>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60" name="Oval 159">
              <a:extLst>
                <a:ext uri="{FF2B5EF4-FFF2-40B4-BE49-F238E27FC236}">
                  <a16:creationId xmlns:a16="http://schemas.microsoft.com/office/drawing/2014/main" id="{AC9908E1-701B-4369-B15D-41B481349DE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nvGrpSpPr>
            <p:cNvPr id="161" name="Group 160">
              <a:extLst>
                <a:ext uri="{FF2B5EF4-FFF2-40B4-BE49-F238E27FC236}">
                  <a16:creationId xmlns:a16="http://schemas.microsoft.com/office/drawing/2014/main" id="{5854F14B-05C4-4CDF-8B60-2CF39B2A0A81}"/>
                </a:ext>
              </a:extLst>
            </p:cNvPr>
            <p:cNvGrpSpPr/>
            <p:nvPr/>
          </p:nvGrpSpPr>
          <p:grpSpPr>
            <a:xfrm>
              <a:off x="2043658" y="2532747"/>
              <a:ext cx="482065" cy="2255907"/>
              <a:chOff x="2224274" y="2338191"/>
              <a:chExt cx="482065" cy="2255907"/>
            </a:xfrm>
          </p:grpSpPr>
          <p:grpSp>
            <p:nvGrpSpPr>
              <p:cNvPr id="166" name="Group 165">
                <a:extLst>
                  <a:ext uri="{FF2B5EF4-FFF2-40B4-BE49-F238E27FC236}">
                    <a16:creationId xmlns:a16="http://schemas.microsoft.com/office/drawing/2014/main" id="{1ED576BA-C4CB-4A89-93E4-5D3283FEE5D4}"/>
                  </a:ext>
                </a:extLst>
              </p:cNvPr>
              <p:cNvGrpSpPr/>
              <p:nvPr/>
            </p:nvGrpSpPr>
            <p:grpSpPr>
              <a:xfrm>
                <a:off x="2281302" y="3639439"/>
                <a:ext cx="319498" cy="414180"/>
                <a:chOff x="5866856" y="4829242"/>
                <a:chExt cx="702675" cy="865083"/>
              </a:xfrm>
            </p:grpSpPr>
            <p:sp>
              <p:nvSpPr>
                <p:cNvPr id="196" name="Freeform 12">
                  <a:extLst>
                    <a:ext uri="{FF2B5EF4-FFF2-40B4-BE49-F238E27FC236}">
                      <a16:creationId xmlns:a16="http://schemas.microsoft.com/office/drawing/2014/main" id="{BF5A2D3A-40C8-4238-A85A-C9A4315D95AD}"/>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3">
                  <a:extLst>
                    <a:ext uri="{FF2B5EF4-FFF2-40B4-BE49-F238E27FC236}">
                      <a16:creationId xmlns:a16="http://schemas.microsoft.com/office/drawing/2014/main" id="{B37AA624-04B0-40B9-8D92-B631A31A2E8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764B9137-7437-4E5A-8B7F-560DE8D84228}"/>
                  </a:ext>
                </a:extLst>
              </p:cNvPr>
              <p:cNvGrpSpPr/>
              <p:nvPr/>
            </p:nvGrpSpPr>
            <p:grpSpPr>
              <a:xfrm>
                <a:off x="2286418" y="3019895"/>
                <a:ext cx="335350" cy="419905"/>
                <a:chOff x="13987161" y="3323588"/>
                <a:chExt cx="2047876" cy="2435225"/>
              </a:xfrm>
              <a:solidFill>
                <a:schemeClr val="bg1"/>
              </a:solidFill>
            </p:grpSpPr>
            <p:sp>
              <p:nvSpPr>
                <p:cNvPr id="187" name="Freeform 50">
                  <a:extLst>
                    <a:ext uri="{FF2B5EF4-FFF2-40B4-BE49-F238E27FC236}">
                      <a16:creationId xmlns:a16="http://schemas.microsoft.com/office/drawing/2014/main" id="{719FAFCF-5BF6-4491-B398-0ACDD9C725E6}"/>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51">
                  <a:extLst>
                    <a:ext uri="{FF2B5EF4-FFF2-40B4-BE49-F238E27FC236}">
                      <a16:creationId xmlns:a16="http://schemas.microsoft.com/office/drawing/2014/main" id="{BD293BB4-A1CA-4018-8601-71D29506D64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52">
                  <a:extLst>
                    <a:ext uri="{FF2B5EF4-FFF2-40B4-BE49-F238E27FC236}">
                      <a16:creationId xmlns:a16="http://schemas.microsoft.com/office/drawing/2014/main" id="{B09CA3FC-F082-495E-86DC-755512CDDF8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53">
                  <a:extLst>
                    <a:ext uri="{FF2B5EF4-FFF2-40B4-BE49-F238E27FC236}">
                      <a16:creationId xmlns:a16="http://schemas.microsoft.com/office/drawing/2014/main" id="{29E9EF6E-FD9A-4CBD-9286-E66DCDDF62EC}"/>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1" name="Picture 170">
                <a:extLst>
                  <a:ext uri="{FF2B5EF4-FFF2-40B4-BE49-F238E27FC236}">
                    <a16:creationId xmlns:a16="http://schemas.microsoft.com/office/drawing/2014/main" id="{E7A0841A-72ED-4538-80F2-7533CF1F22B1}"/>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85" name="Picture 184">
                <a:extLst>
                  <a:ext uri="{FF2B5EF4-FFF2-40B4-BE49-F238E27FC236}">
                    <a16:creationId xmlns:a16="http://schemas.microsoft.com/office/drawing/2014/main" id="{FBE323FF-185D-42C7-8D35-CF63B5697B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62" name="CellPhone_E8EA" title="Icon of a cellphone">
              <a:extLst>
                <a:ext uri="{FF2B5EF4-FFF2-40B4-BE49-F238E27FC236}">
                  <a16:creationId xmlns:a16="http://schemas.microsoft.com/office/drawing/2014/main" id="{B58D07D2-9455-4E47-8765-F4C2056607F9}"/>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Laptop_E770" title="Icon of a laptop">
              <a:extLst>
                <a:ext uri="{FF2B5EF4-FFF2-40B4-BE49-F238E27FC236}">
                  <a16:creationId xmlns:a16="http://schemas.microsoft.com/office/drawing/2014/main" id="{B7E63B2C-6A29-4E0C-9D31-C452DCB5106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Tablet_E70A" title="Icon of a tablet">
              <a:extLst>
                <a:ext uri="{FF2B5EF4-FFF2-40B4-BE49-F238E27FC236}">
                  <a16:creationId xmlns:a16="http://schemas.microsoft.com/office/drawing/2014/main" id="{4185C1EF-9CC5-41AB-846C-3C241E0498E2}"/>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8" name="Right Bracket 197">
            <a:extLst>
              <a:ext uri="{FF2B5EF4-FFF2-40B4-BE49-F238E27FC236}">
                <a16:creationId xmlns:a16="http://schemas.microsoft.com/office/drawing/2014/main" id="{B42412FA-211D-4483-A2AF-FDC2E6F478FE}"/>
              </a:ext>
            </a:extLst>
          </p:cNvPr>
          <p:cNvSpPr/>
          <p:nvPr/>
        </p:nvSpPr>
        <p:spPr>
          <a:xfrm>
            <a:off x="2332019" y="3639727"/>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99" name="Group 198">
            <a:extLst>
              <a:ext uri="{FF2B5EF4-FFF2-40B4-BE49-F238E27FC236}">
                <a16:creationId xmlns:a16="http://schemas.microsoft.com/office/drawing/2014/main" id="{91F2062D-BAED-4642-8AEA-3500D1645219}"/>
              </a:ext>
            </a:extLst>
          </p:cNvPr>
          <p:cNvGrpSpPr/>
          <p:nvPr/>
        </p:nvGrpSpPr>
        <p:grpSpPr>
          <a:xfrm>
            <a:off x="3359666" y="4774544"/>
            <a:ext cx="1736972" cy="599381"/>
            <a:chOff x="3204969" y="4699961"/>
            <a:chExt cx="1703068" cy="587682"/>
          </a:xfrm>
        </p:grpSpPr>
        <p:sp>
          <p:nvSpPr>
            <p:cNvPr id="209" name="Rectangle: Rounded Corners 208">
              <a:extLst>
                <a:ext uri="{FF2B5EF4-FFF2-40B4-BE49-F238E27FC236}">
                  <a16:creationId xmlns:a16="http://schemas.microsoft.com/office/drawing/2014/main" id="{AC433C23-1C8A-49C2-B8AD-E5AFA617A080}"/>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10" name="Rectangle: Rounded Corners 209">
              <a:extLst>
                <a:ext uri="{FF2B5EF4-FFF2-40B4-BE49-F238E27FC236}">
                  <a16:creationId xmlns:a16="http://schemas.microsoft.com/office/drawing/2014/main" id="{D640DA42-1B96-41A7-974E-F9EFBC1D2214}"/>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18" name="Rectangle: Rounded Corners 217">
              <a:extLst>
                <a:ext uri="{FF2B5EF4-FFF2-40B4-BE49-F238E27FC236}">
                  <a16:creationId xmlns:a16="http://schemas.microsoft.com/office/drawing/2014/main" id="{C0C90D64-56A5-4C32-B381-8D289547B71B}"/>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Gateway</a:t>
              </a:r>
            </a:p>
          </p:txBody>
        </p:sp>
        <p:sp>
          <p:nvSpPr>
            <p:cNvPr id="219" name="Move_E7C2" title="Icon of four arrows pointing away from eachother">
              <a:extLst>
                <a:ext uri="{FF2B5EF4-FFF2-40B4-BE49-F238E27FC236}">
                  <a16:creationId xmlns:a16="http://schemas.microsoft.com/office/drawing/2014/main" id="{E1B3693E-BB61-4967-814E-7F83B78C3B2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220" name="Group 219">
            <a:extLst>
              <a:ext uri="{FF2B5EF4-FFF2-40B4-BE49-F238E27FC236}">
                <a16:creationId xmlns:a16="http://schemas.microsoft.com/office/drawing/2014/main" id="{2A76CE52-E041-4BE0-99CE-C07E9B5F9FEA}"/>
              </a:ext>
            </a:extLst>
          </p:cNvPr>
          <p:cNvGrpSpPr/>
          <p:nvPr/>
        </p:nvGrpSpPr>
        <p:grpSpPr>
          <a:xfrm>
            <a:off x="3359666" y="3892359"/>
            <a:ext cx="1736972" cy="599381"/>
            <a:chOff x="3204969" y="3834996"/>
            <a:chExt cx="1703068" cy="587682"/>
          </a:xfrm>
        </p:grpSpPr>
        <p:sp>
          <p:nvSpPr>
            <p:cNvPr id="221" name="Rectangle: Rounded Corners 220">
              <a:extLst>
                <a:ext uri="{FF2B5EF4-FFF2-40B4-BE49-F238E27FC236}">
                  <a16:creationId xmlns:a16="http://schemas.microsoft.com/office/drawing/2014/main" id="{A1B6120E-C60E-4985-842B-6B3514DC1ACE}"/>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22" name="Rectangle: Rounded Corners 221">
              <a:extLst>
                <a:ext uri="{FF2B5EF4-FFF2-40B4-BE49-F238E27FC236}">
                  <a16:creationId xmlns:a16="http://schemas.microsoft.com/office/drawing/2014/main" id="{69CE98B0-C041-440E-A549-C529AC84623E}"/>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23" name="Rectangle: Rounded Corners 222">
              <a:extLst>
                <a:ext uri="{FF2B5EF4-FFF2-40B4-BE49-F238E27FC236}">
                  <a16:creationId xmlns:a16="http://schemas.microsoft.com/office/drawing/2014/main" id="{B03415A0-2664-42EA-AE70-AF3C3DEE6800}"/>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Web Access</a:t>
              </a:r>
            </a:p>
          </p:txBody>
        </p:sp>
        <p:sp>
          <p:nvSpPr>
            <p:cNvPr id="226" name="globe_2" title="Icon of a sphere made of lines">
              <a:extLst>
                <a:ext uri="{FF2B5EF4-FFF2-40B4-BE49-F238E27FC236}">
                  <a16:creationId xmlns:a16="http://schemas.microsoft.com/office/drawing/2014/main" id="{DDF92DFA-0203-409C-9259-550CC300A39A}"/>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sp>
        <p:nvSpPr>
          <p:cNvPr id="232" name="Rectangle 231">
            <a:extLst>
              <a:ext uri="{FF2B5EF4-FFF2-40B4-BE49-F238E27FC236}">
                <a16:creationId xmlns:a16="http://schemas.microsoft.com/office/drawing/2014/main" id="{8CB2149B-4C63-40BF-9D93-62E6AAEDAA13}"/>
              </a:ext>
            </a:extLst>
          </p:cNvPr>
          <p:cNvSpPr/>
          <p:nvPr/>
        </p:nvSpPr>
        <p:spPr bwMode="auto">
          <a:xfrm>
            <a:off x="7725966" y="3492500"/>
            <a:ext cx="4184094" cy="2578100"/>
          </a:xfrm>
          <a:prstGeom prst="rect">
            <a:avLst/>
          </a:prstGeom>
          <a:solidFill>
            <a:schemeClr val="bg1"/>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233" name="Rectangle 232">
            <a:extLst>
              <a:ext uri="{FF2B5EF4-FFF2-40B4-BE49-F238E27FC236}">
                <a16:creationId xmlns:a16="http://schemas.microsoft.com/office/drawing/2014/main" id="{A086D7CE-4467-4394-8200-C2C374B6114A}"/>
              </a:ext>
            </a:extLst>
          </p:cNvPr>
          <p:cNvSpPr/>
          <p:nvPr/>
        </p:nvSpPr>
        <p:spPr>
          <a:xfrm>
            <a:off x="11024947" y="3687150"/>
            <a:ext cx="604697" cy="338554"/>
          </a:xfrm>
          <a:prstGeom prst="rect">
            <a:avLst/>
          </a:prstGeom>
        </p:spPr>
        <p:txBody>
          <a:bodyPr wrap="square" anchor="ctr">
            <a:spAutoFit/>
          </a:bodyPr>
          <a:lstStyle/>
          <a:p>
            <a:pPr marL="0" marR="0" lvl="0" indent="0" algn="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a:rPr>
              <a:t>VMs</a:t>
            </a:r>
          </a:p>
        </p:txBody>
      </p:sp>
      <p:sp>
        <p:nvSpPr>
          <p:cNvPr id="234" name="TextBox 233">
            <a:extLst>
              <a:ext uri="{FF2B5EF4-FFF2-40B4-BE49-F238E27FC236}">
                <a16:creationId xmlns:a16="http://schemas.microsoft.com/office/drawing/2014/main" id="{6E634510-B0BA-4278-9173-4B6BFB552F34}"/>
              </a:ext>
            </a:extLst>
          </p:cNvPr>
          <p:cNvSpPr txBox="1"/>
          <p:nvPr/>
        </p:nvSpPr>
        <p:spPr>
          <a:xfrm>
            <a:off x="8051536" y="3733317"/>
            <a:ext cx="1243471" cy="24622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a:rPr>
              <a:t>Azure AD</a:t>
            </a:r>
          </a:p>
        </p:txBody>
      </p:sp>
      <p:grpSp>
        <p:nvGrpSpPr>
          <p:cNvPr id="235" name="Group 234">
            <a:extLst>
              <a:ext uri="{FF2B5EF4-FFF2-40B4-BE49-F238E27FC236}">
                <a16:creationId xmlns:a16="http://schemas.microsoft.com/office/drawing/2014/main" id="{FF837578-4C97-4F26-A0E4-25C2C5109F12}"/>
              </a:ext>
            </a:extLst>
          </p:cNvPr>
          <p:cNvGrpSpPr/>
          <p:nvPr/>
        </p:nvGrpSpPr>
        <p:grpSpPr>
          <a:xfrm>
            <a:off x="8012022" y="4075769"/>
            <a:ext cx="3610606" cy="599381"/>
            <a:chOff x="3385136" y="2542018"/>
            <a:chExt cx="3540131" cy="587682"/>
          </a:xfrm>
        </p:grpSpPr>
        <p:grpSp>
          <p:nvGrpSpPr>
            <p:cNvPr id="236" name="Group 235">
              <a:extLst>
                <a:ext uri="{FF2B5EF4-FFF2-40B4-BE49-F238E27FC236}">
                  <a16:creationId xmlns:a16="http://schemas.microsoft.com/office/drawing/2014/main" id="{E1E37CFB-C17C-4536-8002-ACC56A438A88}"/>
                </a:ext>
              </a:extLst>
            </p:cNvPr>
            <p:cNvGrpSpPr/>
            <p:nvPr/>
          </p:nvGrpSpPr>
          <p:grpSpPr>
            <a:xfrm>
              <a:off x="3385136" y="2542018"/>
              <a:ext cx="3468213" cy="498768"/>
              <a:chOff x="7703975" y="2542018"/>
              <a:chExt cx="3468213" cy="498768"/>
            </a:xfrm>
          </p:grpSpPr>
          <p:sp>
            <p:nvSpPr>
              <p:cNvPr id="243" name="Rectangle: Rounded Corners 242">
                <a:extLst>
                  <a:ext uri="{FF2B5EF4-FFF2-40B4-BE49-F238E27FC236}">
                    <a16:creationId xmlns:a16="http://schemas.microsoft.com/office/drawing/2014/main" id="{1E1DB067-DA68-4AF7-A036-655020389E7A}"/>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44" name="Rectangle: Rounded Corners 243">
                <a:extLst>
                  <a:ext uri="{FF2B5EF4-FFF2-40B4-BE49-F238E27FC236}">
                    <a16:creationId xmlns:a16="http://schemas.microsoft.com/office/drawing/2014/main" id="{FFE76CD3-1FC9-4CD1-9F76-B7208AD951B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37" name="Group 236">
              <a:extLst>
                <a:ext uri="{FF2B5EF4-FFF2-40B4-BE49-F238E27FC236}">
                  <a16:creationId xmlns:a16="http://schemas.microsoft.com/office/drawing/2014/main" id="{44D6BF12-2E0C-4289-97C5-18D5AE173438}"/>
                </a:ext>
              </a:extLst>
            </p:cNvPr>
            <p:cNvGrpSpPr/>
            <p:nvPr/>
          </p:nvGrpSpPr>
          <p:grpSpPr>
            <a:xfrm>
              <a:off x="3421094" y="2586475"/>
              <a:ext cx="3468214" cy="498768"/>
              <a:chOff x="7703974" y="2542018"/>
              <a:chExt cx="3468214" cy="498768"/>
            </a:xfrm>
          </p:grpSpPr>
          <p:sp>
            <p:nvSpPr>
              <p:cNvPr id="241" name="Rectangle: Rounded Corners 240">
                <a:extLst>
                  <a:ext uri="{FF2B5EF4-FFF2-40B4-BE49-F238E27FC236}">
                    <a16:creationId xmlns:a16="http://schemas.microsoft.com/office/drawing/2014/main" id="{943ABAFC-08CB-4644-B7A5-26574441E2C4}"/>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42" name="Rectangle: Rounded Corners 241">
                <a:extLst>
                  <a:ext uri="{FF2B5EF4-FFF2-40B4-BE49-F238E27FC236}">
                    <a16:creationId xmlns:a16="http://schemas.microsoft.com/office/drawing/2014/main" id="{2C065587-F90E-442C-843D-D12E65431C05}"/>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38" name="Group 237">
              <a:extLst>
                <a:ext uri="{FF2B5EF4-FFF2-40B4-BE49-F238E27FC236}">
                  <a16:creationId xmlns:a16="http://schemas.microsoft.com/office/drawing/2014/main" id="{C1D92025-4AE0-414C-84E3-8D17F8302A4A}"/>
                </a:ext>
              </a:extLst>
            </p:cNvPr>
            <p:cNvGrpSpPr/>
            <p:nvPr/>
          </p:nvGrpSpPr>
          <p:grpSpPr>
            <a:xfrm>
              <a:off x="3457053" y="2630932"/>
              <a:ext cx="3468214" cy="498768"/>
              <a:chOff x="7703974" y="2542018"/>
              <a:chExt cx="3468214" cy="498768"/>
            </a:xfrm>
          </p:grpSpPr>
          <p:sp>
            <p:nvSpPr>
              <p:cNvPr id="239" name="Rectangle: Rounded Corners 238">
                <a:extLst>
                  <a:ext uri="{FF2B5EF4-FFF2-40B4-BE49-F238E27FC236}">
                    <a16:creationId xmlns:a16="http://schemas.microsoft.com/office/drawing/2014/main" id="{4E9728E8-7C0B-43B4-95AB-9BAAEE7AF7C8}"/>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Desktops</a:t>
                </a:r>
              </a:p>
            </p:txBody>
          </p:sp>
          <p:sp>
            <p:nvSpPr>
              <p:cNvPr id="240" name="Rectangle: Rounded Corners 239">
                <a:extLst>
                  <a:ext uri="{FF2B5EF4-FFF2-40B4-BE49-F238E27FC236}">
                    <a16:creationId xmlns:a16="http://schemas.microsoft.com/office/drawing/2014/main" id="{4A67D700-CC25-4FA4-9BE9-65BD2490DF5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Apps</a:t>
                </a:r>
              </a:p>
            </p:txBody>
          </p:sp>
        </p:grpSp>
      </p:grpSp>
      <p:sp>
        <p:nvSpPr>
          <p:cNvPr id="245" name="desktop" title="a desktop PC">
            <a:extLst>
              <a:ext uri="{FF2B5EF4-FFF2-40B4-BE49-F238E27FC236}">
                <a16:creationId xmlns:a16="http://schemas.microsoft.com/office/drawing/2014/main" id="{1053803F-7C1D-4697-97DB-0CC059E559E6}"/>
              </a:ext>
            </a:extLst>
          </p:cNvPr>
          <p:cNvSpPr>
            <a:spLocks noChangeAspect="1" noEditPoints="1"/>
          </p:cNvSpPr>
          <p:nvPr/>
        </p:nvSpPr>
        <p:spPr bwMode="auto">
          <a:xfrm>
            <a:off x="9185015" y="4267802"/>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GenericApp_EB3B" title="Icon of an app window">
            <a:extLst>
              <a:ext uri="{FF2B5EF4-FFF2-40B4-BE49-F238E27FC236}">
                <a16:creationId xmlns:a16="http://schemas.microsoft.com/office/drawing/2014/main" id="{2746ADF2-24B0-4070-96E0-EBCD4260DDDC}"/>
              </a:ext>
            </a:extLst>
          </p:cNvPr>
          <p:cNvSpPr>
            <a:spLocks noChangeAspect="1" noEditPoints="1"/>
          </p:cNvSpPr>
          <p:nvPr/>
        </p:nvSpPr>
        <p:spPr bwMode="auto">
          <a:xfrm>
            <a:off x="10977852" y="4277799"/>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Oval 246">
            <a:extLst>
              <a:ext uri="{FF2B5EF4-FFF2-40B4-BE49-F238E27FC236}">
                <a16:creationId xmlns:a16="http://schemas.microsoft.com/office/drawing/2014/main" id="{26DF660D-3237-4D42-B166-EB65F9F36582}"/>
              </a:ext>
            </a:extLst>
          </p:cNvPr>
          <p:cNvSpPr/>
          <p:nvPr/>
        </p:nvSpPr>
        <p:spPr bwMode="auto">
          <a:xfrm>
            <a:off x="9555100" y="4208950"/>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nvGrpSpPr>
          <p:cNvPr id="248" name="Group 247">
            <a:extLst>
              <a:ext uri="{FF2B5EF4-FFF2-40B4-BE49-F238E27FC236}">
                <a16:creationId xmlns:a16="http://schemas.microsoft.com/office/drawing/2014/main" id="{CAC60E2E-7478-44BA-929B-F1AC0215101F}"/>
              </a:ext>
            </a:extLst>
          </p:cNvPr>
          <p:cNvGrpSpPr/>
          <p:nvPr/>
        </p:nvGrpSpPr>
        <p:grpSpPr>
          <a:xfrm>
            <a:off x="8006869" y="5154400"/>
            <a:ext cx="3615758" cy="599382"/>
            <a:chOff x="7648458" y="5258366"/>
            <a:chExt cx="3545183" cy="587682"/>
          </a:xfrm>
        </p:grpSpPr>
        <p:grpSp>
          <p:nvGrpSpPr>
            <p:cNvPr id="249" name="Group 248">
              <a:extLst>
                <a:ext uri="{FF2B5EF4-FFF2-40B4-BE49-F238E27FC236}">
                  <a16:creationId xmlns:a16="http://schemas.microsoft.com/office/drawing/2014/main" id="{B3AFD439-6206-4244-B676-6F6C947F3957}"/>
                </a:ext>
              </a:extLst>
            </p:cNvPr>
            <p:cNvGrpSpPr/>
            <p:nvPr/>
          </p:nvGrpSpPr>
          <p:grpSpPr>
            <a:xfrm>
              <a:off x="7648458" y="5258366"/>
              <a:ext cx="3545183" cy="587682"/>
              <a:chOff x="3380084" y="2542018"/>
              <a:chExt cx="3545183" cy="587682"/>
            </a:xfrm>
          </p:grpSpPr>
          <p:grpSp>
            <p:nvGrpSpPr>
              <p:cNvPr id="256" name="Group 255">
                <a:extLst>
                  <a:ext uri="{FF2B5EF4-FFF2-40B4-BE49-F238E27FC236}">
                    <a16:creationId xmlns:a16="http://schemas.microsoft.com/office/drawing/2014/main" id="{B7E0FD57-ABD3-4FFA-9157-EFFFA70DA242}"/>
                  </a:ext>
                </a:extLst>
              </p:cNvPr>
              <p:cNvGrpSpPr/>
              <p:nvPr/>
            </p:nvGrpSpPr>
            <p:grpSpPr>
              <a:xfrm>
                <a:off x="3380084" y="2542018"/>
                <a:ext cx="3473265" cy="498768"/>
                <a:chOff x="7698923" y="2542018"/>
                <a:chExt cx="3473265" cy="498768"/>
              </a:xfrm>
            </p:grpSpPr>
            <p:sp>
              <p:nvSpPr>
                <p:cNvPr id="301" name="Rectangle: Rounded Corners 300">
                  <a:extLst>
                    <a:ext uri="{FF2B5EF4-FFF2-40B4-BE49-F238E27FC236}">
                      <a16:creationId xmlns:a16="http://schemas.microsoft.com/office/drawing/2014/main" id="{F4083448-11EE-4BF0-9830-2D6AE39C0016}"/>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310" name="Rectangle: Rounded Corners 309">
                  <a:extLst>
                    <a:ext uri="{FF2B5EF4-FFF2-40B4-BE49-F238E27FC236}">
                      <a16:creationId xmlns:a16="http://schemas.microsoft.com/office/drawing/2014/main" id="{17CF2F43-77EA-4D8E-984B-65A4D9CDBEAA}"/>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57" name="Group 256">
                <a:extLst>
                  <a:ext uri="{FF2B5EF4-FFF2-40B4-BE49-F238E27FC236}">
                    <a16:creationId xmlns:a16="http://schemas.microsoft.com/office/drawing/2014/main" id="{B9AB599B-B5DB-4CC4-84B1-14D292591CAE}"/>
                  </a:ext>
                </a:extLst>
              </p:cNvPr>
              <p:cNvGrpSpPr/>
              <p:nvPr/>
            </p:nvGrpSpPr>
            <p:grpSpPr>
              <a:xfrm>
                <a:off x="3416043" y="2586475"/>
                <a:ext cx="3473265" cy="498768"/>
                <a:chOff x="7698923" y="2542018"/>
                <a:chExt cx="3473265" cy="498768"/>
              </a:xfrm>
            </p:grpSpPr>
            <p:sp>
              <p:nvSpPr>
                <p:cNvPr id="261" name="Rectangle: Rounded Corners 260">
                  <a:extLst>
                    <a:ext uri="{FF2B5EF4-FFF2-40B4-BE49-F238E27FC236}">
                      <a16:creationId xmlns:a16="http://schemas.microsoft.com/office/drawing/2014/main" id="{F9230B6A-B89C-4E04-903E-F2597F21486F}"/>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300" name="Rectangle: Rounded Corners 299">
                  <a:extLst>
                    <a:ext uri="{FF2B5EF4-FFF2-40B4-BE49-F238E27FC236}">
                      <a16:creationId xmlns:a16="http://schemas.microsoft.com/office/drawing/2014/main" id="{D79E62FA-CA38-4790-902F-DBD2ADBBAFCF}"/>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58" name="Group 257">
                <a:extLst>
                  <a:ext uri="{FF2B5EF4-FFF2-40B4-BE49-F238E27FC236}">
                    <a16:creationId xmlns:a16="http://schemas.microsoft.com/office/drawing/2014/main" id="{7D872D75-2C96-4BFC-A5B1-D646D02F17EF}"/>
                  </a:ext>
                </a:extLst>
              </p:cNvPr>
              <p:cNvGrpSpPr/>
              <p:nvPr/>
            </p:nvGrpSpPr>
            <p:grpSpPr>
              <a:xfrm>
                <a:off x="3452002" y="2630932"/>
                <a:ext cx="3473265" cy="498768"/>
                <a:chOff x="7698923" y="2542018"/>
                <a:chExt cx="3473265" cy="498768"/>
              </a:xfrm>
            </p:grpSpPr>
            <p:sp>
              <p:nvSpPr>
                <p:cNvPr id="259" name="Rectangle: Rounded Corners 258">
                  <a:extLst>
                    <a:ext uri="{FF2B5EF4-FFF2-40B4-BE49-F238E27FC236}">
                      <a16:creationId xmlns:a16="http://schemas.microsoft.com/office/drawing/2014/main" id="{25687905-0851-4C98-86BF-DDF59F46C836}"/>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Directory</a:t>
                  </a:r>
                </a:p>
              </p:txBody>
            </p:sp>
            <p:sp>
              <p:nvSpPr>
                <p:cNvPr id="260" name="Rectangle: Rounded Corners 259">
                  <a:extLst>
                    <a:ext uri="{FF2B5EF4-FFF2-40B4-BE49-F238E27FC236}">
                      <a16:creationId xmlns:a16="http://schemas.microsoft.com/office/drawing/2014/main" id="{7CD9C7B7-881D-4FB3-A9B0-B5ADC0E972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File Server</a:t>
                  </a:r>
                </a:p>
              </p:txBody>
            </p:sp>
          </p:grpSp>
        </p:grpSp>
        <p:grpSp>
          <p:nvGrpSpPr>
            <p:cNvPr id="250" name="Group 249">
              <a:extLst>
                <a:ext uri="{FF2B5EF4-FFF2-40B4-BE49-F238E27FC236}">
                  <a16:creationId xmlns:a16="http://schemas.microsoft.com/office/drawing/2014/main" id="{8FA43789-0853-4F52-A139-C5D3CBA34394}"/>
                </a:ext>
              </a:extLst>
            </p:cNvPr>
            <p:cNvGrpSpPr/>
            <p:nvPr/>
          </p:nvGrpSpPr>
          <p:grpSpPr>
            <a:xfrm>
              <a:off x="8883848" y="5390849"/>
              <a:ext cx="378819" cy="378819"/>
              <a:chOff x="5564125" y="2107972"/>
              <a:chExt cx="501718" cy="501718"/>
            </a:xfrm>
          </p:grpSpPr>
          <p:sp>
            <p:nvSpPr>
              <p:cNvPr id="254" name="Diamond 253">
                <a:extLst>
                  <a:ext uri="{FF2B5EF4-FFF2-40B4-BE49-F238E27FC236}">
                    <a16:creationId xmlns:a16="http://schemas.microsoft.com/office/drawing/2014/main" id="{DF131B99-E048-4E76-AAA1-497E8B8DA049}"/>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bg1"/>
                  </a:solidFill>
                  <a:effectLst/>
                  <a:uLnTx/>
                  <a:uFillTx/>
                  <a:latin typeface="+mj-lt"/>
                  <a:ea typeface="Segoe UI" pitchFamily="34" charset="0"/>
                  <a:cs typeface="Segoe UI" pitchFamily="34" charset="0"/>
                </a:endParaRPr>
              </a:p>
            </p:txBody>
          </p:sp>
          <p:pic>
            <p:nvPicPr>
              <p:cNvPr id="255" name="Graphic 254">
                <a:extLst>
                  <a:ext uri="{FF2B5EF4-FFF2-40B4-BE49-F238E27FC236}">
                    <a16:creationId xmlns:a16="http://schemas.microsoft.com/office/drawing/2014/main" id="{09B82DDA-6F7D-445D-9F47-3ED43F7388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51" name="Group 250">
              <a:extLst>
                <a:ext uri="{FF2B5EF4-FFF2-40B4-BE49-F238E27FC236}">
                  <a16:creationId xmlns:a16="http://schemas.microsoft.com/office/drawing/2014/main" id="{2AA07E87-36AA-4F45-BC46-B06A073475E7}"/>
                </a:ext>
              </a:extLst>
            </p:cNvPr>
            <p:cNvGrpSpPr/>
            <p:nvPr/>
          </p:nvGrpSpPr>
          <p:grpSpPr>
            <a:xfrm>
              <a:off x="10659519" y="5402721"/>
              <a:ext cx="396950" cy="355079"/>
              <a:chOff x="10723874" y="3514287"/>
              <a:chExt cx="396950" cy="355079"/>
            </a:xfrm>
          </p:grpSpPr>
          <p:sp>
            <p:nvSpPr>
              <p:cNvPr id="252" name="Hexagon 251">
                <a:extLst>
                  <a:ext uri="{FF2B5EF4-FFF2-40B4-BE49-F238E27FC236}">
                    <a16:creationId xmlns:a16="http://schemas.microsoft.com/office/drawing/2014/main" id="{AD57B30E-81ED-474D-A588-684E94AA676B}"/>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pic>
            <p:nvPicPr>
              <p:cNvPr id="253" name="Picture 252">
                <a:extLst>
                  <a:ext uri="{FF2B5EF4-FFF2-40B4-BE49-F238E27FC236}">
                    <a16:creationId xmlns:a16="http://schemas.microsoft.com/office/drawing/2014/main" id="{BFA1B0E5-F59D-42CF-ABFF-1B4C037915A4}"/>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311" name="Oval 310">
            <a:extLst>
              <a:ext uri="{FF2B5EF4-FFF2-40B4-BE49-F238E27FC236}">
                <a16:creationId xmlns:a16="http://schemas.microsoft.com/office/drawing/2014/main" id="{9CD6F17C-9BA7-4B90-BAB2-230946A475A0}"/>
              </a:ext>
            </a:extLst>
          </p:cNvPr>
          <p:cNvSpPr/>
          <p:nvPr/>
        </p:nvSpPr>
        <p:spPr bwMode="auto">
          <a:xfrm>
            <a:off x="11430422" y="4208950"/>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nvGrpSpPr>
          <p:cNvPr id="312" name="Group 311">
            <a:extLst>
              <a:ext uri="{FF2B5EF4-FFF2-40B4-BE49-F238E27FC236}">
                <a16:creationId xmlns:a16="http://schemas.microsoft.com/office/drawing/2014/main" id="{473B90A4-79FE-4202-8F42-7DF360215B63}"/>
              </a:ext>
            </a:extLst>
          </p:cNvPr>
          <p:cNvGrpSpPr/>
          <p:nvPr/>
        </p:nvGrpSpPr>
        <p:grpSpPr>
          <a:xfrm>
            <a:off x="7666374" y="3278985"/>
            <a:ext cx="386361" cy="386360"/>
            <a:chOff x="5564119" y="2081144"/>
            <a:chExt cx="501718" cy="501718"/>
          </a:xfrm>
        </p:grpSpPr>
        <p:sp>
          <p:nvSpPr>
            <p:cNvPr id="313" name="Diamond 312">
              <a:extLst>
                <a:ext uri="{FF2B5EF4-FFF2-40B4-BE49-F238E27FC236}">
                  <a16:creationId xmlns:a16="http://schemas.microsoft.com/office/drawing/2014/main" id="{00745780-2943-4899-847E-9A586F528231}"/>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14" name="Graphic 313">
              <a:extLst>
                <a:ext uri="{FF2B5EF4-FFF2-40B4-BE49-F238E27FC236}">
                  <a16:creationId xmlns:a16="http://schemas.microsoft.com/office/drawing/2014/main" id="{B56446EF-DAA7-4214-9A22-A6F888699B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grpSp>
        <p:nvGrpSpPr>
          <p:cNvPr id="315" name="Group 314">
            <a:extLst>
              <a:ext uri="{FF2B5EF4-FFF2-40B4-BE49-F238E27FC236}">
                <a16:creationId xmlns:a16="http://schemas.microsoft.com/office/drawing/2014/main" id="{D6E2F2DE-E59A-4D45-955A-3BC3C70511BD}"/>
              </a:ext>
            </a:extLst>
          </p:cNvPr>
          <p:cNvGrpSpPr/>
          <p:nvPr/>
        </p:nvGrpSpPr>
        <p:grpSpPr>
          <a:xfrm>
            <a:off x="2476605" y="3336011"/>
            <a:ext cx="5099931" cy="699900"/>
            <a:chOff x="2417735" y="3359354"/>
            <a:chExt cx="5000387" cy="686239"/>
          </a:xfrm>
        </p:grpSpPr>
        <p:cxnSp>
          <p:nvCxnSpPr>
            <p:cNvPr id="316" name="Straight Arrow Connector 315">
              <a:extLst>
                <a:ext uri="{FF2B5EF4-FFF2-40B4-BE49-F238E27FC236}">
                  <a16:creationId xmlns:a16="http://schemas.microsoft.com/office/drawing/2014/main" id="{B82404E7-3355-4B9F-B446-8474C9C97892}"/>
                </a:ext>
              </a:extLst>
            </p:cNvPr>
            <p:cNvCxnSpPr>
              <a:cxnSpLocks/>
              <a:stCxn id="318" idx="6"/>
            </p:cNvCxnSpPr>
            <p:nvPr/>
          </p:nvCxnSpPr>
          <p:spPr>
            <a:xfrm flipV="1">
              <a:off x="3175393" y="3476350"/>
              <a:ext cx="4242729" cy="11197"/>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719560AA-EDC0-4138-A4DB-95D0927B9ABA}"/>
                </a:ext>
              </a:extLst>
            </p:cNvPr>
            <p:cNvCxnSpPr>
              <a:cxnSpLocks/>
            </p:cNvCxnSpPr>
            <p:nvPr/>
          </p:nvCxnSpPr>
          <p:spPr>
            <a:xfrm flipH="1">
              <a:off x="2417735" y="3486547"/>
              <a:ext cx="632895" cy="559046"/>
            </a:xfrm>
            <a:prstGeom prst="straightConnector1">
              <a:avLst/>
            </a:prstGeom>
            <a:ln w="22225">
              <a:solidFill>
                <a:schemeClr val="accent2"/>
              </a:solidFill>
              <a:headEnd type="none"/>
              <a:tailEnd type="none" w="lg" len="med"/>
            </a:ln>
            <a:effectLst/>
          </p:spPr>
          <p:style>
            <a:lnRef idx="1">
              <a:schemeClr val="accent1"/>
            </a:lnRef>
            <a:fillRef idx="0">
              <a:schemeClr val="accent1"/>
            </a:fillRef>
            <a:effectRef idx="0">
              <a:schemeClr val="accent1"/>
            </a:effectRef>
            <a:fontRef idx="minor">
              <a:schemeClr val="tx1"/>
            </a:fontRef>
          </p:style>
        </p:cxnSp>
        <p:sp>
          <p:nvSpPr>
            <p:cNvPr id="318" name="Oval 317">
              <a:extLst>
                <a:ext uri="{FF2B5EF4-FFF2-40B4-BE49-F238E27FC236}">
                  <a16:creationId xmlns:a16="http://schemas.microsoft.com/office/drawing/2014/main" id="{0D662DCE-3359-4473-ADC1-F6FFBC28B828}"/>
                </a:ext>
              </a:extLst>
            </p:cNvPr>
            <p:cNvSpPr/>
            <p:nvPr/>
          </p:nvSpPr>
          <p:spPr bwMode="auto">
            <a:xfrm>
              <a:off x="2919008"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dirty="0">
                  <a:solidFill>
                    <a:srgbClr val="FFFFFF"/>
                  </a:solidFill>
                  <a:latin typeface="Segoe Pro Semibold" panose="020B0702040504020203" pitchFamily="34" charset="0"/>
                  <a:cs typeface="Segoe UI Light"/>
                </a:rPr>
                <a:t>1</a:t>
              </a:r>
            </a:p>
          </p:txBody>
        </p:sp>
      </p:grpSp>
      <p:sp>
        <p:nvSpPr>
          <p:cNvPr id="319" name="Rectangle: Rounded Corners 318">
            <a:extLst>
              <a:ext uri="{FF2B5EF4-FFF2-40B4-BE49-F238E27FC236}">
                <a16:creationId xmlns:a16="http://schemas.microsoft.com/office/drawing/2014/main" id="{84DEA4BB-3350-4EC8-B45F-0EFB464A50AC}"/>
              </a:ext>
            </a:extLst>
          </p:cNvPr>
          <p:cNvSpPr/>
          <p:nvPr/>
        </p:nvSpPr>
        <p:spPr bwMode="auto">
          <a:xfrm>
            <a:off x="5380767" y="5686948"/>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sz="1224" kern="0">
                <a:solidFill>
                  <a:srgbClr val="FFFFFF"/>
                </a:solidFill>
                <a:latin typeface="Segoe UI Semibold"/>
              </a:rPr>
              <a:t>Azure SQL DB</a:t>
            </a:r>
          </a:p>
        </p:txBody>
      </p:sp>
      <p:pic>
        <p:nvPicPr>
          <p:cNvPr id="320" name="Picture 2">
            <a:extLst>
              <a:ext uri="{FF2B5EF4-FFF2-40B4-BE49-F238E27FC236}">
                <a16:creationId xmlns:a16="http://schemas.microsoft.com/office/drawing/2014/main" id="{78318633-86AA-41EA-8F17-224937A77B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8283" y="5694886"/>
            <a:ext cx="407571" cy="430642"/>
          </a:xfrm>
          <a:prstGeom prst="rect">
            <a:avLst/>
          </a:prstGeom>
          <a:noFill/>
        </p:spPr>
      </p:pic>
      <p:grpSp>
        <p:nvGrpSpPr>
          <p:cNvPr id="323" name="Group 322">
            <a:extLst>
              <a:ext uri="{FF2B5EF4-FFF2-40B4-BE49-F238E27FC236}">
                <a16:creationId xmlns:a16="http://schemas.microsoft.com/office/drawing/2014/main" id="{9FCF0892-B70E-49BD-BDB1-99F14DCD1CF8}"/>
              </a:ext>
            </a:extLst>
          </p:cNvPr>
          <p:cNvGrpSpPr/>
          <p:nvPr/>
        </p:nvGrpSpPr>
        <p:grpSpPr>
          <a:xfrm>
            <a:off x="2767642" y="3967783"/>
            <a:ext cx="502012" cy="261489"/>
            <a:chOff x="2712756" y="3990529"/>
            <a:chExt cx="492213" cy="256385"/>
          </a:xfrm>
        </p:grpSpPr>
        <p:cxnSp>
          <p:nvCxnSpPr>
            <p:cNvPr id="324" name="Straight Arrow Connector 323">
              <a:extLst>
                <a:ext uri="{FF2B5EF4-FFF2-40B4-BE49-F238E27FC236}">
                  <a16:creationId xmlns:a16="http://schemas.microsoft.com/office/drawing/2014/main" id="{4C1A3DDE-A97B-4176-B74B-EF8ACD7F9967}"/>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5" name="Oval 324">
              <a:extLst>
                <a:ext uri="{FF2B5EF4-FFF2-40B4-BE49-F238E27FC236}">
                  <a16:creationId xmlns:a16="http://schemas.microsoft.com/office/drawing/2014/main" id="{7CC40C59-AA5B-40F4-AB5A-95F711DFFBDC}"/>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a:solidFill>
                    <a:srgbClr val="FFFFFF"/>
                  </a:solidFill>
                  <a:latin typeface="Segoe Pro Semibold" panose="020B0702040504020203" pitchFamily="34" charset="0"/>
                  <a:cs typeface="Segoe UI Light"/>
                </a:rPr>
                <a:t>2</a:t>
              </a:r>
            </a:p>
          </p:txBody>
        </p:sp>
      </p:grpSp>
      <p:grpSp>
        <p:nvGrpSpPr>
          <p:cNvPr id="326" name="Group 325">
            <a:extLst>
              <a:ext uri="{FF2B5EF4-FFF2-40B4-BE49-F238E27FC236}">
                <a16:creationId xmlns:a16="http://schemas.microsoft.com/office/drawing/2014/main" id="{284B2F4D-FB7D-4C28-BA87-BA092B251E68}"/>
              </a:ext>
            </a:extLst>
          </p:cNvPr>
          <p:cNvGrpSpPr/>
          <p:nvPr/>
        </p:nvGrpSpPr>
        <p:grpSpPr>
          <a:xfrm>
            <a:off x="2767642" y="4960582"/>
            <a:ext cx="502012" cy="261489"/>
            <a:chOff x="2712756" y="3990529"/>
            <a:chExt cx="492213" cy="256385"/>
          </a:xfrm>
        </p:grpSpPr>
        <p:cxnSp>
          <p:nvCxnSpPr>
            <p:cNvPr id="327" name="Straight Arrow Connector 326">
              <a:extLst>
                <a:ext uri="{FF2B5EF4-FFF2-40B4-BE49-F238E27FC236}">
                  <a16:creationId xmlns:a16="http://schemas.microsoft.com/office/drawing/2014/main" id="{48A2710B-6E3D-42FE-A93E-F13B551C1C98}"/>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8" name="Oval 327">
              <a:extLst>
                <a:ext uri="{FF2B5EF4-FFF2-40B4-BE49-F238E27FC236}">
                  <a16:creationId xmlns:a16="http://schemas.microsoft.com/office/drawing/2014/main" id="{22A346AC-4838-4561-A6CE-2544388D5AC3}"/>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a:solidFill>
                    <a:srgbClr val="FFFFFF"/>
                  </a:solidFill>
                  <a:latin typeface="Segoe Pro Semibold" panose="020B0702040504020203" pitchFamily="34" charset="0"/>
                  <a:cs typeface="Segoe UI Light"/>
                </a:rPr>
                <a:t>3</a:t>
              </a:r>
            </a:p>
          </p:txBody>
        </p:sp>
      </p:grpSp>
      <p:grpSp>
        <p:nvGrpSpPr>
          <p:cNvPr id="329" name="Group 328">
            <a:extLst>
              <a:ext uri="{FF2B5EF4-FFF2-40B4-BE49-F238E27FC236}">
                <a16:creationId xmlns:a16="http://schemas.microsoft.com/office/drawing/2014/main" id="{A486E851-CAF0-4725-87BF-F22F654B0624}"/>
              </a:ext>
            </a:extLst>
          </p:cNvPr>
          <p:cNvGrpSpPr/>
          <p:nvPr/>
        </p:nvGrpSpPr>
        <p:grpSpPr>
          <a:xfrm>
            <a:off x="4894583" y="4098179"/>
            <a:ext cx="3233131" cy="999497"/>
            <a:chOff x="4653442" y="3990201"/>
            <a:chExt cx="3170024" cy="979988"/>
          </a:xfrm>
        </p:grpSpPr>
        <p:cxnSp>
          <p:nvCxnSpPr>
            <p:cNvPr id="330" name="Straight Arrow Connector 329">
              <a:extLst>
                <a:ext uri="{FF2B5EF4-FFF2-40B4-BE49-F238E27FC236}">
                  <a16:creationId xmlns:a16="http://schemas.microsoft.com/office/drawing/2014/main" id="{2A966216-9794-4560-AC9D-3F29A0FE0B5B}"/>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1" name="Oval 330">
              <a:extLst>
                <a:ext uri="{FF2B5EF4-FFF2-40B4-BE49-F238E27FC236}">
                  <a16:creationId xmlns:a16="http://schemas.microsoft.com/office/drawing/2014/main" id="{3CF44C7E-B3A3-4C03-AE39-1B22E6452D59}"/>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dirty="0">
                  <a:solidFill>
                    <a:srgbClr val="FFFFFF"/>
                  </a:solidFill>
                  <a:latin typeface="Segoe Pro Semibold" panose="020B0702040504020203" pitchFamily="34" charset="0"/>
                  <a:cs typeface="Segoe UI Light"/>
                </a:rPr>
                <a:t>4</a:t>
              </a:r>
            </a:p>
          </p:txBody>
        </p:sp>
      </p:grpSp>
      <p:grpSp>
        <p:nvGrpSpPr>
          <p:cNvPr id="332" name="Group 331">
            <a:extLst>
              <a:ext uri="{FF2B5EF4-FFF2-40B4-BE49-F238E27FC236}">
                <a16:creationId xmlns:a16="http://schemas.microsoft.com/office/drawing/2014/main" id="{77CCD192-4492-4D07-992B-237C7B2CC991}"/>
              </a:ext>
            </a:extLst>
          </p:cNvPr>
          <p:cNvGrpSpPr/>
          <p:nvPr/>
        </p:nvGrpSpPr>
        <p:grpSpPr>
          <a:xfrm>
            <a:off x="6932611" y="4484828"/>
            <a:ext cx="1299501" cy="634749"/>
            <a:chOff x="6679353" y="4411624"/>
            <a:chExt cx="1274136" cy="622360"/>
          </a:xfrm>
        </p:grpSpPr>
        <p:cxnSp>
          <p:nvCxnSpPr>
            <p:cNvPr id="333" name="Straight Arrow Connector 332">
              <a:extLst>
                <a:ext uri="{FF2B5EF4-FFF2-40B4-BE49-F238E27FC236}">
                  <a16:creationId xmlns:a16="http://schemas.microsoft.com/office/drawing/2014/main" id="{12E0BD5D-FF2A-4083-9231-29A98131169D}"/>
                </a:ext>
              </a:extLst>
            </p:cNvPr>
            <p:cNvCxnSpPr>
              <a:cxnSpLocks/>
              <a:endCxn id="153"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01DA82D8-E979-44B9-A59F-AD99BB7F0E60}"/>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a:solidFill>
                    <a:srgbClr val="FFFFFF"/>
                  </a:solidFill>
                  <a:latin typeface="Segoe Pro Semibold" panose="020B0702040504020203" pitchFamily="34" charset="0"/>
                  <a:cs typeface="Segoe UI Light"/>
                </a:rPr>
                <a:t>0</a:t>
              </a:r>
            </a:p>
          </p:txBody>
        </p:sp>
      </p:grpSp>
      <p:grpSp>
        <p:nvGrpSpPr>
          <p:cNvPr id="227" name="Group 226">
            <a:extLst>
              <a:ext uri="{FF2B5EF4-FFF2-40B4-BE49-F238E27FC236}">
                <a16:creationId xmlns:a16="http://schemas.microsoft.com/office/drawing/2014/main" id="{ABBAEB07-5F00-41AD-B947-6C4A749D45AA}"/>
              </a:ext>
            </a:extLst>
          </p:cNvPr>
          <p:cNvGrpSpPr/>
          <p:nvPr/>
        </p:nvGrpSpPr>
        <p:grpSpPr>
          <a:xfrm>
            <a:off x="7295794" y="2625716"/>
            <a:ext cx="191312" cy="3875786"/>
            <a:chOff x="2849277" y="1648178"/>
            <a:chExt cx="187578" cy="3892279"/>
          </a:xfrm>
        </p:grpSpPr>
        <p:cxnSp>
          <p:nvCxnSpPr>
            <p:cNvPr id="228" name="Straight Connector 227">
              <a:extLst>
                <a:ext uri="{FF2B5EF4-FFF2-40B4-BE49-F238E27FC236}">
                  <a16:creationId xmlns:a16="http://schemas.microsoft.com/office/drawing/2014/main" id="{3B96C9A9-BCBC-4D34-97DD-666B2B92DF98}"/>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9" name="Rectangle 228">
              <a:extLst>
                <a:ext uri="{FF2B5EF4-FFF2-40B4-BE49-F238E27FC236}">
                  <a16:creationId xmlns:a16="http://schemas.microsoft.com/office/drawing/2014/main" id="{2B0EBC4B-7D8E-4DB5-BB4C-20806BA80EB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grpSp>
      <p:sp>
        <p:nvSpPr>
          <p:cNvPr id="335" name="TextBox 334">
            <a:extLst>
              <a:ext uri="{FF2B5EF4-FFF2-40B4-BE49-F238E27FC236}">
                <a16:creationId xmlns:a16="http://schemas.microsoft.com/office/drawing/2014/main" id="{0F6B7389-2F10-4E81-865F-E3233E432866}"/>
              </a:ext>
            </a:extLst>
          </p:cNvPr>
          <p:cNvSpPr txBox="1"/>
          <p:nvPr/>
        </p:nvSpPr>
        <p:spPr>
          <a:xfrm>
            <a:off x="456239" y="998142"/>
            <a:ext cx="11401129" cy="1589132"/>
          </a:xfrm>
          <a:prstGeom prst="rect">
            <a:avLst/>
          </a:prstGeom>
          <a:noFill/>
        </p:spPr>
        <p:txBody>
          <a:bodyPr wrap="square" lIns="0" tIns="182880" rIns="182854" bIns="146283" rtlCol="0">
            <a:spAutoFit/>
          </a:bodyPr>
          <a:lstStyle/>
          <a:p>
            <a:pPr marL="274320" indent="-274320" defTabSz="932563">
              <a:spcAft>
                <a:spcPts val="200"/>
              </a:spcAft>
              <a:buFont typeface="+mj-lt"/>
              <a:buAutoNum type="arabicPeriod"/>
              <a:defRPr/>
            </a:pPr>
            <a:r>
              <a:rPr lang="en-US" sz="1400" dirty="0">
                <a:latin typeface="Segoe UI"/>
              </a:rPr>
              <a:t>User launches RD client which connects to Azure AD, user signs in, and Azure AD returns token</a:t>
            </a:r>
          </a:p>
          <a:p>
            <a:pPr marL="274320" indent="-274320" defTabSz="932563">
              <a:spcAft>
                <a:spcPts val="200"/>
              </a:spcAft>
              <a:buFont typeface="+mj-lt"/>
              <a:buAutoNum type="arabicPeriod"/>
              <a:defRPr/>
            </a:pPr>
            <a:r>
              <a:rPr lang="en-US" sz="1400" dirty="0">
                <a:latin typeface="Segoe UI"/>
              </a:rPr>
              <a:t>RD client presents token to Web Access, Broker queries DB to determine resources authorized for user</a:t>
            </a:r>
          </a:p>
          <a:p>
            <a:pPr marL="274320" indent="-274320" defTabSz="932563">
              <a:spcAft>
                <a:spcPts val="200"/>
              </a:spcAft>
              <a:buFont typeface="+mj-lt"/>
              <a:buAutoNum type="arabicPeriod"/>
              <a:defRPr/>
            </a:pPr>
            <a:r>
              <a:rPr lang="en-US" sz="1400" dirty="0">
                <a:latin typeface="Segoe UI"/>
              </a:rPr>
              <a:t>User selects resource, RD client connects to Gateway</a:t>
            </a:r>
          </a:p>
          <a:p>
            <a:pPr marL="274320" indent="-274320" defTabSz="932563">
              <a:spcAft>
                <a:spcPts val="200"/>
              </a:spcAft>
              <a:buFont typeface="+mj-lt"/>
              <a:buAutoNum type="arabicPeriod"/>
              <a:defRPr/>
            </a:pPr>
            <a:r>
              <a:rPr lang="en-US" sz="1400" dirty="0">
                <a:latin typeface="Segoe UI"/>
              </a:rPr>
              <a:t>Broker orchestrates connection from host agent to Gateway</a:t>
            </a:r>
          </a:p>
          <a:p>
            <a:pPr defTabSz="932563">
              <a:spcBef>
                <a:spcPts val="600"/>
              </a:spcBef>
              <a:defRPr/>
            </a:pPr>
            <a:r>
              <a:rPr lang="en-US" sz="1400" dirty="0">
                <a:latin typeface="Segoe UI"/>
              </a:rPr>
              <a:t>RDP traffic now flows between RD client and session host VM over connections 3 and 4</a:t>
            </a:r>
          </a:p>
        </p:txBody>
      </p:sp>
      <p:sp>
        <p:nvSpPr>
          <p:cNvPr id="336" name="Oval 335">
            <a:extLst>
              <a:ext uri="{FF2B5EF4-FFF2-40B4-BE49-F238E27FC236}">
                <a16:creationId xmlns:a16="http://schemas.microsoft.com/office/drawing/2014/main" id="{42AF3BB6-B4D1-429E-887B-568262621CF7}"/>
              </a:ext>
            </a:extLst>
          </p:cNvPr>
          <p:cNvSpPr/>
          <p:nvPr/>
        </p:nvSpPr>
        <p:spPr bwMode="auto">
          <a:xfrm>
            <a:off x="434975" y="1184278"/>
            <a:ext cx="201168" cy="201168"/>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00">
                <a:solidFill>
                  <a:srgbClr val="FFFFFF"/>
                </a:solidFill>
                <a:latin typeface="Segoe Pro Semibold" panose="020B0702040504020203" pitchFamily="34" charset="0"/>
                <a:cs typeface="Segoe UI Light"/>
              </a:rPr>
              <a:t>1</a:t>
            </a:r>
          </a:p>
        </p:txBody>
      </p:sp>
      <p:sp>
        <p:nvSpPr>
          <p:cNvPr id="337" name="Oval 336">
            <a:extLst>
              <a:ext uri="{FF2B5EF4-FFF2-40B4-BE49-F238E27FC236}">
                <a16:creationId xmlns:a16="http://schemas.microsoft.com/office/drawing/2014/main" id="{EAAE21DF-DD46-471B-A470-FE3F9E0D70F6}"/>
              </a:ext>
            </a:extLst>
          </p:cNvPr>
          <p:cNvSpPr/>
          <p:nvPr/>
        </p:nvSpPr>
        <p:spPr bwMode="auto">
          <a:xfrm>
            <a:off x="434975" y="1424192"/>
            <a:ext cx="201168" cy="201168"/>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00">
                <a:solidFill>
                  <a:srgbClr val="FFFFFF"/>
                </a:solidFill>
                <a:latin typeface="Segoe Pro Semibold" panose="020B0702040504020203" pitchFamily="34" charset="0"/>
                <a:cs typeface="Segoe UI Light"/>
              </a:rPr>
              <a:t>2</a:t>
            </a:r>
          </a:p>
        </p:txBody>
      </p:sp>
      <p:sp>
        <p:nvSpPr>
          <p:cNvPr id="338" name="Oval 337">
            <a:extLst>
              <a:ext uri="{FF2B5EF4-FFF2-40B4-BE49-F238E27FC236}">
                <a16:creationId xmlns:a16="http://schemas.microsoft.com/office/drawing/2014/main" id="{A080D6D9-A4F4-4469-B1B4-ED67E2AC724C}"/>
              </a:ext>
            </a:extLst>
          </p:cNvPr>
          <p:cNvSpPr/>
          <p:nvPr/>
        </p:nvSpPr>
        <p:spPr bwMode="auto">
          <a:xfrm>
            <a:off x="434975" y="1664106"/>
            <a:ext cx="201168" cy="201168"/>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00">
                <a:solidFill>
                  <a:srgbClr val="FFFFFF"/>
                </a:solidFill>
                <a:latin typeface="Segoe Pro Semibold" panose="020B0702040504020203" pitchFamily="34" charset="0"/>
                <a:cs typeface="Segoe UI Light"/>
              </a:rPr>
              <a:t>3</a:t>
            </a:r>
          </a:p>
        </p:txBody>
      </p:sp>
      <p:sp>
        <p:nvSpPr>
          <p:cNvPr id="339" name="Oval 338">
            <a:extLst>
              <a:ext uri="{FF2B5EF4-FFF2-40B4-BE49-F238E27FC236}">
                <a16:creationId xmlns:a16="http://schemas.microsoft.com/office/drawing/2014/main" id="{8234E026-E1EA-4D81-A82B-D5F9548FCC59}"/>
              </a:ext>
            </a:extLst>
          </p:cNvPr>
          <p:cNvSpPr/>
          <p:nvPr/>
        </p:nvSpPr>
        <p:spPr bwMode="auto">
          <a:xfrm>
            <a:off x="434975" y="1904020"/>
            <a:ext cx="201168" cy="201168"/>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00">
                <a:solidFill>
                  <a:srgbClr val="FFFFFF"/>
                </a:solidFill>
                <a:latin typeface="Segoe Pro Semibold" panose="020B0702040504020203" pitchFamily="34" charset="0"/>
                <a:cs typeface="Segoe UI Light"/>
              </a:rPr>
              <a:t>4</a:t>
            </a:r>
          </a:p>
        </p:txBody>
      </p:sp>
    </p:spTree>
    <p:extLst>
      <p:ext uri="{BB962C8B-B14F-4D97-AF65-F5344CB8AC3E}">
        <p14:creationId xmlns:p14="http://schemas.microsoft.com/office/powerpoint/2010/main" val="28536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5">
                                            <p:txEl>
                                              <p:pRg st="0" end="0"/>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500"/>
                                        <p:tgtEl>
                                          <p:spTgt spid="323"/>
                                        </p:tgtEl>
                                      </p:cBhvr>
                                    </p:animEffect>
                                  </p:childTnLst>
                                </p:cTn>
                              </p:par>
                              <p:par>
                                <p:cTn id="20" presetID="1" presetClass="entr" presetSubtype="0" fill="hold" nodeType="withEffect">
                                  <p:stCondLst>
                                    <p:cond delay="0"/>
                                  </p:stCondLst>
                                  <p:childTnLst>
                                    <p:set>
                                      <p:cBhvr>
                                        <p:cTn id="21" dur="1" fill="hold">
                                          <p:stCondLst>
                                            <p:cond delay="0"/>
                                          </p:stCondLst>
                                        </p:cTn>
                                        <p:tgtEl>
                                          <p:spTgt spid="335">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23"/>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26"/>
                                        </p:tgtEl>
                                        <p:attrNameLst>
                                          <p:attrName>style.visibility</p:attrName>
                                        </p:attrNameLst>
                                      </p:cBhvr>
                                      <p:to>
                                        <p:strVal val="visible"/>
                                      </p:to>
                                    </p:set>
                                    <p:animEffect transition="in" filter="fade">
                                      <p:cBhvr>
                                        <p:cTn id="30" dur="500"/>
                                        <p:tgtEl>
                                          <p:spTgt spid="326"/>
                                        </p:tgtEl>
                                      </p:cBhvr>
                                    </p:animEffect>
                                  </p:childTnLst>
                                </p:cTn>
                              </p:par>
                              <p:par>
                                <p:cTn id="31" presetID="1" presetClass="entr" presetSubtype="0" fill="hold" nodeType="withEffect">
                                  <p:stCondLst>
                                    <p:cond delay="0"/>
                                  </p:stCondLst>
                                  <p:childTnLst>
                                    <p:set>
                                      <p:cBhvr>
                                        <p:cTn id="32" dur="1" fill="hold">
                                          <p:stCondLst>
                                            <p:cond delay="0"/>
                                          </p:stCondLst>
                                        </p:cTn>
                                        <p:tgtEl>
                                          <p:spTgt spid="33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337" grpId="0" animBg="1"/>
      <p:bldP spid="338" grpId="0" animBg="1"/>
      <p:bldP spid="339"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DA3BEF-B8B2-47AE-B6BC-9B11EE9007C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2339"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23DA3BEF-B8B2-47AE-B6BC-9B11EE9007C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A4ED029-4E40-4846-B3A0-EB7F68BD2ED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a:t>Improved Isolation: Reverse Connect</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60567" y="1221403"/>
            <a:ext cx="11038769" cy="1184897"/>
          </a:xfrm>
          <a:prstGeom prst="rect">
            <a:avLst/>
          </a:prstGeom>
          <a:noFill/>
        </p:spPr>
        <p:txBody>
          <a:bodyPr wrap="square" lIns="0" tIns="146283" rIns="182854" bIns="146283" rtlCol="0" anchor="t">
            <a:spAutoFit/>
          </a:bodyPr>
          <a:lstStyle/>
          <a:p>
            <a:pPr defTabSz="932563">
              <a:lnSpc>
                <a:spcPct val="90000"/>
              </a:lnSpc>
              <a:spcAft>
                <a:spcPts val="1224"/>
              </a:spcAft>
              <a:defRPr/>
            </a:pPr>
            <a:r>
              <a:rPr lang="en-US" sz="1400" dirty="0">
                <a:latin typeface="Segoe UI"/>
              </a:rPr>
              <a:t>Outbound WebSocket connections from VMs to Broker and Gateway</a:t>
            </a:r>
          </a:p>
          <a:p>
            <a:pPr defTabSz="932563">
              <a:lnSpc>
                <a:spcPct val="90000"/>
              </a:lnSpc>
              <a:spcAft>
                <a:spcPts val="1224"/>
              </a:spcAft>
              <a:defRPr/>
            </a:pPr>
            <a:r>
              <a:rPr lang="en-US" sz="1400" dirty="0">
                <a:latin typeface="Segoe UI"/>
              </a:rPr>
              <a:t>Bidirectional communications between VMs and RD infra over https (443)</a:t>
            </a:r>
            <a:endParaRPr lang="en-US" sz="1400" dirty="0">
              <a:latin typeface="Segoe UI"/>
              <a:cs typeface="Segoe UI"/>
            </a:endParaRPr>
          </a:p>
          <a:p>
            <a:pPr defTabSz="932563">
              <a:lnSpc>
                <a:spcPct val="90000"/>
              </a:lnSpc>
              <a:spcAft>
                <a:spcPts val="1224"/>
              </a:spcAft>
              <a:defRPr/>
            </a:pPr>
            <a:r>
              <a:rPr lang="en-US" sz="1400" dirty="0">
                <a:latin typeface="Segoe UI"/>
              </a:rPr>
              <a:t>No inbound ports need be opened on the VM.	</a:t>
            </a:r>
          </a:p>
        </p:txBody>
      </p:sp>
      <p:sp>
        <p:nvSpPr>
          <p:cNvPr id="103" name="Rectangle 102">
            <a:extLst>
              <a:ext uri="{FF2B5EF4-FFF2-40B4-BE49-F238E27FC236}">
                <a16:creationId xmlns:a16="http://schemas.microsoft.com/office/drawing/2014/main" id="{A949B8B0-73AB-421F-A429-FA9032BC9C2C}"/>
              </a:ext>
            </a:extLst>
          </p:cNvPr>
          <p:cNvSpPr/>
          <p:nvPr/>
        </p:nvSpPr>
        <p:spPr bwMode="auto">
          <a:xfrm>
            <a:off x="458886" y="2620586"/>
            <a:ext cx="2252127"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endParaRPr lang="en-US" sz="1600" dirty="0">
              <a:solidFill>
                <a:schemeClr val="tx1"/>
              </a:solidFill>
              <a:latin typeface="+mj-lt"/>
              <a:cs typeface="Segoe UI Light"/>
            </a:endParaRPr>
          </a:p>
        </p:txBody>
      </p:sp>
      <p:sp>
        <p:nvSpPr>
          <p:cNvPr id="104" name="Rectangle 103">
            <a:extLst>
              <a:ext uri="{FF2B5EF4-FFF2-40B4-BE49-F238E27FC236}">
                <a16:creationId xmlns:a16="http://schemas.microsoft.com/office/drawing/2014/main" id="{4CAC8D04-66BD-4C95-98DD-DB50243D8776}"/>
              </a:ext>
            </a:extLst>
          </p:cNvPr>
          <p:cNvSpPr/>
          <p:nvPr/>
        </p:nvSpPr>
        <p:spPr bwMode="auto">
          <a:xfrm>
            <a:off x="7622222" y="2620586"/>
            <a:ext cx="4387216"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endParaRPr lang="en-US" sz="1600" dirty="0">
              <a:solidFill>
                <a:schemeClr val="tx1"/>
              </a:solidFill>
              <a:latin typeface="+mj-lt"/>
              <a:cs typeface="Segoe UI Light"/>
            </a:endParaRPr>
          </a:p>
        </p:txBody>
      </p:sp>
      <p:sp>
        <p:nvSpPr>
          <p:cNvPr id="105" name="Rectangle 104">
            <a:extLst>
              <a:ext uri="{FF2B5EF4-FFF2-40B4-BE49-F238E27FC236}">
                <a16:creationId xmlns:a16="http://schemas.microsoft.com/office/drawing/2014/main" id="{7B09885E-29C7-4B40-8BA9-809F69C6C3AD}"/>
              </a:ext>
            </a:extLst>
          </p:cNvPr>
          <p:cNvSpPr/>
          <p:nvPr/>
        </p:nvSpPr>
        <p:spPr bwMode="auto">
          <a:xfrm>
            <a:off x="3172557" y="2620586"/>
            <a:ext cx="3988121" cy="388604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algn="ctr" defTabSz="878223">
              <a:lnSpc>
                <a:spcPct val="90000"/>
              </a:lnSpc>
              <a:defRPr/>
            </a:pPr>
            <a:r>
              <a:rPr lang="en-US" sz="1600" dirty="0">
                <a:solidFill>
                  <a:schemeClr val="tx1"/>
                </a:solidFill>
                <a:latin typeface="+mj-lt"/>
                <a:cs typeface="Segoe UI Light"/>
              </a:rPr>
              <a:t>Windows Virtual Desktop </a:t>
            </a:r>
            <a:br>
              <a:rPr lang="en-US" sz="1600" dirty="0">
                <a:solidFill>
                  <a:schemeClr val="tx1"/>
                </a:solidFill>
                <a:latin typeface="+mj-lt"/>
                <a:cs typeface="Segoe UI Light"/>
              </a:rPr>
            </a:br>
            <a:r>
              <a:rPr lang="en-US" sz="1600" dirty="0">
                <a:solidFill>
                  <a:schemeClr val="tx1"/>
                </a:solidFill>
                <a:latin typeface="+mj-lt"/>
                <a:cs typeface="Segoe UI Light"/>
              </a:rPr>
              <a:t>Microsoft-managed Azure services</a:t>
            </a:r>
          </a:p>
        </p:txBody>
      </p:sp>
      <p:sp>
        <p:nvSpPr>
          <p:cNvPr id="106" name="Rectangle 105">
            <a:extLst>
              <a:ext uri="{FF2B5EF4-FFF2-40B4-BE49-F238E27FC236}">
                <a16:creationId xmlns:a16="http://schemas.microsoft.com/office/drawing/2014/main" id="{05E0CF94-1BA0-4B7A-BC71-C978B811D47A}"/>
              </a:ext>
            </a:extLst>
          </p:cNvPr>
          <p:cNvSpPr/>
          <p:nvPr/>
        </p:nvSpPr>
        <p:spPr bwMode="auto">
          <a:xfrm>
            <a:off x="3156134" y="2562135"/>
            <a:ext cx="3988121" cy="38860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Segoe UI Semibold"/>
              <a:ea typeface="+mn-ea"/>
              <a:cs typeface="Segoe UI Light"/>
            </a:endParaRPr>
          </a:p>
        </p:txBody>
      </p:sp>
      <p:sp>
        <p:nvSpPr>
          <p:cNvPr id="107" name="Rectangle 106">
            <a:extLst>
              <a:ext uri="{FF2B5EF4-FFF2-40B4-BE49-F238E27FC236}">
                <a16:creationId xmlns:a16="http://schemas.microsoft.com/office/drawing/2014/main" id="{939A98CA-6690-4521-8478-DE75DBE9008A}"/>
              </a:ext>
            </a:extLst>
          </p:cNvPr>
          <p:cNvSpPr/>
          <p:nvPr/>
        </p:nvSpPr>
        <p:spPr bwMode="auto">
          <a:xfrm>
            <a:off x="3273286" y="3581894"/>
            <a:ext cx="3753817" cy="268951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08" name="Group 107">
            <a:extLst>
              <a:ext uri="{FF2B5EF4-FFF2-40B4-BE49-F238E27FC236}">
                <a16:creationId xmlns:a16="http://schemas.microsoft.com/office/drawing/2014/main" id="{DFD4A0C5-C5D7-4529-8B4F-0FBF811F0663}"/>
              </a:ext>
            </a:extLst>
          </p:cNvPr>
          <p:cNvGrpSpPr/>
          <p:nvPr/>
        </p:nvGrpSpPr>
        <p:grpSpPr>
          <a:xfrm>
            <a:off x="2846129" y="2623339"/>
            <a:ext cx="191312" cy="3880541"/>
            <a:chOff x="2849277" y="1648178"/>
            <a:chExt cx="187578" cy="3892279"/>
          </a:xfrm>
        </p:grpSpPr>
        <p:cxnSp>
          <p:nvCxnSpPr>
            <p:cNvPr id="109" name="Straight Connector 108">
              <a:extLst>
                <a:ext uri="{FF2B5EF4-FFF2-40B4-BE49-F238E27FC236}">
                  <a16:creationId xmlns:a16="http://schemas.microsoft.com/office/drawing/2014/main" id="{716E1E72-5D84-4A1D-862E-E9F3E0E4FA0E}"/>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0" name="Rectangle 109">
              <a:extLst>
                <a:ext uri="{FF2B5EF4-FFF2-40B4-BE49-F238E27FC236}">
                  <a16:creationId xmlns:a16="http://schemas.microsoft.com/office/drawing/2014/main" id="{66AE77C8-FFBD-42EA-ABCB-CC9DFB0BB89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grpSp>
      <p:sp>
        <p:nvSpPr>
          <p:cNvPr id="111" name="Rectangle 110">
            <a:extLst>
              <a:ext uri="{FF2B5EF4-FFF2-40B4-BE49-F238E27FC236}">
                <a16:creationId xmlns:a16="http://schemas.microsoft.com/office/drawing/2014/main" id="{6DA84C37-C652-4924-B3CD-977C569AF5B1}"/>
              </a:ext>
            </a:extLst>
          </p:cNvPr>
          <p:cNvSpPr/>
          <p:nvPr/>
        </p:nvSpPr>
        <p:spPr bwMode="auto">
          <a:xfrm>
            <a:off x="7576537" y="2620585"/>
            <a:ext cx="4444190" cy="38262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2880" rIns="186521" bIns="47565" numCol="1" rtlCol="0" anchor="t" anchorCtr="0" compatLnSpc="1">
            <a:prstTxWarp prst="textNoShape">
              <a:avLst/>
            </a:prstTxWarp>
          </a:bodyPr>
          <a:lstStyle/>
          <a:p>
            <a:pPr lvl="0" algn="ctr" defTabSz="878223">
              <a:defRPr/>
            </a:pPr>
            <a:r>
              <a:rPr lang="en-US" sz="1600" dirty="0">
                <a:solidFill>
                  <a:schemeClr val="tx1"/>
                </a:solidFill>
                <a:latin typeface="Segoe UI Semibold"/>
                <a:cs typeface="Segoe UI Light"/>
              </a:rPr>
              <a:t>Customer-managed</a:t>
            </a:r>
            <a:br>
              <a:rPr lang="en-US" sz="1600" dirty="0">
                <a:solidFill>
                  <a:schemeClr val="tx1"/>
                </a:solidFill>
                <a:latin typeface="Segoe UI Semibold"/>
                <a:cs typeface="Segoe UI Light"/>
              </a:rPr>
            </a:br>
            <a:r>
              <a:rPr lang="en-US" sz="1600" dirty="0">
                <a:solidFill>
                  <a:schemeClr val="tx1"/>
                </a:solidFill>
                <a:latin typeface="Segoe UI Semibold"/>
                <a:cs typeface="Segoe UI Light"/>
              </a:rPr>
              <a:t>Azure VMs &amp; services</a:t>
            </a:r>
          </a:p>
        </p:txBody>
      </p:sp>
      <p:sp>
        <p:nvSpPr>
          <p:cNvPr id="112" name="Rectangle 111">
            <a:extLst>
              <a:ext uri="{FF2B5EF4-FFF2-40B4-BE49-F238E27FC236}">
                <a16:creationId xmlns:a16="http://schemas.microsoft.com/office/drawing/2014/main" id="{4BB53C4F-D992-471B-9AB7-BF4069476F61}"/>
              </a:ext>
            </a:extLst>
          </p:cNvPr>
          <p:cNvSpPr/>
          <p:nvPr/>
        </p:nvSpPr>
        <p:spPr bwMode="auto">
          <a:xfrm>
            <a:off x="442913" y="2615105"/>
            <a:ext cx="2280939" cy="38330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2880" rIns="186521" bIns="47565" numCol="1" spcCol="0" rtlCol="0" fromWordArt="0" anchor="t" anchorCtr="0" forceAA="0" compatLnSpc="1">
            <a:prstTxWarp prst="textNoShape">
              <a:avLst/>
            </a:prstTxWarp>
            <a:noAutofit/>
          </a:bodyPr>
          <a:lstStyle/>
          <a:p>
            <a:pPr lvl="0" algn="ctr" defTabSz="878223">
              <a:lnSpc>
                <a:spcPct val="90000"/>
              </a:lnSpc>
              <a:defRPr/>
            </a:pPr>
            <a:r>
              <a:rPr lang="en-US" sz="1600" dirty="0">
                <a:solidFill>
                  <a:schemeClr val="tx1"/>
                </a:solidFill>
                <a:latin typeface="Segoe UI Semibold"/>
                <a:cs typeface="Segoe UI Light"/>
              </a:rPr>
              <a:t> RD clients</a:t>
            </a:r>
          </a:p>
          <a:p>
            <a:pPr lvl="0" algn="ctr" defTabSz="878223">
              <a:lnSpc>
                <a:spcPct val="90000"/>
              </a:lnSpc>
              <a:defRPr/>
            </a:pPr>
            <a:r>
              <a:rPr lang="en-US" sz="1600" dirty="0">
                <a:solidFill>
                  <a:schemeClr val="tx1"/>
                </a:solidFill>
                <a:latin typeface="Segoe UI Semibold"/>
                <a:cs typeface="Segoe UI Light"/>
              </a:rPr>
              <a:t>Customer-managed</a:t>
            </a:r>
          </a:p>
        </p:txBody>
      </p:sp>
      <p:grpSp>
        <p:nvGrpSpPr>
          <p:cNvPr id="113" name="Group 112">
            <a:extLst>
              <a:ext uri="{FF2B5EF4-FFF2-40B4-BE49-F238E27FC236}">
                <a16:creationId xmlns:a16="http://schemas.microsoft.com/office/drawing/2014/main" id="{6704DB5D-2388-4DC0-9E5D-3D0CAA06630E}"/>
              </a:ext>
            </a:extLst>
          </p:cNvPr>
          <p:cNvGrpSpPr/>
          <p:nvPr/>
        </p:nvGrpSpPr>
        <p:grpSpPr>
          <a:xfrm>
            <a:off x="5195639" y="3892359"/>
            <a:ext cx="1736972" cy="599381"/>
            <a:chOff x="4908037" y="3834996"/>
            <a:chExt cx="1703068" cy="587682"/>
          </a:xfrm>
        </p:grpSpPr>
        <p:sp>
          <p:nvSpPr>
            <p:cNvPr id="114" name="Rectangle: Rounded Corners 113">
              <a:extLst>
                <a:ext uri="{FF2B5EF4-FFF2-40B4-BE49-F238E27FC236}">
                  <a16:creationId xmlns:a16="http://schemas.microsoft.com/office/drawing/2014/main" id="{11A392B8-80B5-494D-B03B-2919CC12CD4D}"/>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15" name="Rectangle: Rounded Corners 114">
              <a:extLst>
                <a:ext uri="{FF2B5EF4-FFF2-40B4-BE49-F238E27FC236}">
                  <a16:creationId xmlns:a16="http://schemas.microsoft.com/office/drawing/2014/main" id="{2200BF8D-5728-4536-9AFD-8DCC05BB2D8C}"/>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16" name="Rectangle: Rounded Corners 115">
              <a:extLst>
                <a:ext uri="{FF2B5EF4-FFF2-40B4-BE49-F238E27FC236}">
                  <a16:creationId xmlns:a16="http://schemas.microsoft.com/office/drawing/2014/main" id="{8D9787BF-118F-4F10-AB7A-712D82E2A501}"/>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Diagnostics</a:t>
              </a:r>
            </a:p>
          </p:txBody>
        </p:sp>
        <p:sp>
          <p:nvSpPr>
            <p:cNvPr id="117" name="algorithm" title="Icon of a heartbeat">
              <a:extLst>
                <a:ext uri="{FF2B5EF4-FFF2-40B4-BE49-F238E27FC236}">
                  <a16:creationId xmlns:a16="http://schemas.microsoft.com/office/drawing/2014/main" id="{23065810-DD05-43EF-918A-4D38C049F47D}"/>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18" name="Group 117">
            <a:extLst>
              <a:ext uri="{FF2B5EF4-FFF2-40B4-BE49-F238E27FC236}">
                <a16:creationId xmlns:a16="http://schemas.microsoft.com/office/drawing/2014/main" id="{0D4C6756-99AD-4C62-A791-2617AA50CF2B}"/>
              </a:ext>
            </a:extLst>
          </p:cNvPr>
          <p:cNvGrpSpPr/>
          <p:nvPr/>
        </p:nvGrpSpPr>
        <p:grpSpPr>
          <a:xfrm>
            <a:off x="5195639" y="4774544"/>
            <a:ext cx="1736972" cy="599381"/>
            <a:chOff x="4908037" y="4699961"/>
            <a:chExt cx="1703068" cy="587682"/>
          </a:xfrm>
        </p:grpSpPr>
        <p:sp>
          <p:nvSpPr>
            <p:cNvPr id="119" name="Rectangle: Rounded Corners 118">
              <a:extLst>
                <a:ext uri="{FF2B5EF4-FFF2-40B4-BE49-F238E27FC236}">
                  <a16:creationId xmlns:a16="http://schemas.microsoft.com/office/drawing/2014/main" id="{C5D89B28-D3FE-4136-9113-77E61F769368}"/>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20" name="Rectangle: Rounded Corners 119">
              <a:extLst>
                <a:ext uri="{FF2B5EF4-FFF2-40B4-BE49-F238E27FC236}">
                  <a16:creationId xmlns:a16="http://schemas.microsoft.com/office/drawing/2014/main" id="{64AFA9F6-A9F1-4999-982B-8250E76E86A3}"/>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21" name="Rectangle: Rounded Corners 120">
              <a:extLst>
                <a:ext uri="{FF2B5EF4-FFF2-40B4-BE49-F238E27FC236}">
                  <a16:creationId xmlns:a16="http://schemas.microsoft.com/office/drawing/2014/main" id="{6393DD81-AA7A-4860-80F4-C9BD98558CA8}"/>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Broker</a:t>
              </a:r>
            </a:p>
          </p:txBody>
        </p:sp>
        <p:cxnSp>
          <p:nvCxnSpPr>
            <p:cNvPr id="122" name="Straight Connector 121">
              <a:extLst>
                <a:ext uri="{FF2B5EF4-FFF2-40B4-BE49-F238E27FC236}">
                  <a16:creationId xmlns:a16="http://schemas.microsoft.com/office/drawing/2014/main" id="{482529F9-4500-49E9-840C-78450339AAB1}"/>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AEBE5FC-2A68-47B3-BADE-56845640C32D}"/>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9E1D8C-0772-4144-96B3-D344E1CAB201}"/>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0AF9E2B9-B0B6-437E-8F2F-B82158001560}"/>
              </a:ext>
            </a:extLst>
          </p:cNvPr>
          <p:cNvGrpSpPr/>
          <p:nvPr/>
        </p:nvGrpSpPr>
        <p:grpSpPr>
          <a:xfrm>
            <a:off x="677817" y="3364403"/>
            <a:ext cx="1658798" cy="2966505"/>
            <a:chOff x="899303" y="2229846"/>
            <a:chExt cx="1626420" cy="2908602"/>
          </a:xfrm>
        </p:grpSpPr>
        <p:sp>
          <p:nvSpPr>
            <p:cNvPr id="126" name="Oval 125">
              <a:extLst>
                <a:ext uri="{FF2B5EF4-FFF2-40B4-BE49-F238E27FC236}">
                  <a16:creationId xmlns:a16="http://schemas.microsoft.com/office/drawing/2014/main" id="{4E637CDB-D29B-4720-8200-2B0A3BBCAC20}"/>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33" name="Oval 132">
              <a:extLst>
                <a:ext uri="{FF2B5EF4-FFF2-40B4-BE49-F238E27FC236}">
                  <a16:creationId xmlns:a16="http://schemas.microsoft.com/office/drawing/2014/main" id="{2EE7BFB6-3D8D-4687-9AB6-928EC2C4A68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35" name="Oval 134">
              <a:extLst>
                <a:ext uri="{FF2B5EF4-FFF2-40B4-BE49-F238E27FC236}">
                  <a16:creationId xmlns:a16="http://schemas.microsoft.com/office/drawing/2014/main" id="{9AB11F53-B1E7-417F-8E88-0A10DD08A18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nvGrpSpPr>
            <p:cNvPr id="137" name="Group 136">
              <a:extLst>
                <a:ext uri="{FF2B5EF4-FFF2-40B4-BE49-F238E27FC236}">
                  <a16:creationId xmlns:a16="http://schemas.microsoft.com/office/drawing/2014/main" id="{49BDF913-2F79-4FB5-8C87-FA246A9D3971}"/>
                </a:ext>
              </a:extLst>
            </p:cNvPr>
            <p:cNvGrpSpPr/>
            <p:nvPr/>
          </p:nvGrpSpPr>
          <p:grpSpPr>
            <a:xfrm>
              <a:off x="2043658" y="2532747"/>
              <a:ext cx="482065" cy="2255907"/>
              <a:chOff x="2224274" y="2338191"/>
              <a:chExt cx="482065" cy="2255907"/>
            </a:xfrm>
          </p:grpSpPr>
          <p:grpSp>
            <p:nvGrpSpPr>
              <p:cNvPr id="143" name="Group 142">
                <a:extLst>
                  <a:ext uri="{FF2B5EF4-FFF2-40B4-BE49-F238E27FC236}">
                    <a16:creationId xmlns:a16="http://schemas.microsoft.com/office/drawing/2014/main" id="{FD7DDD3F-F6C1-4C02-B0B0-C874E316E4DB}"/>
                  </a:ext>
                </a:extLst>
              </p:cNvPr>
              <p:cNvGrpSpPr/>
              <p:nvPr/>
            </p:nvGrpSpPr>
            <p:grpSpPr>
              <a:xfrm>
                <a:off x="2281302" y="3639439"/>
                <a:ext cx="319498" cy="414180"/>
                <a:chOff x="5866856" y="4829242"/>
                <a:chExt cx="702675" cy="865083"/>
              </a:xfrm>
            </p:grpSpPr>
            <p:sp>
              <p:nvSpPr>
                <p:cNvPr id="151" name="Freeform 12">
                  <a:extLst>
                    <a:ext uri="{FF2B5EF4-FFF2-40B4-BE49-F238E27FC236}">
                      <a16:creationId xmlns:a16="http://schemas.microsoft.com/office/drawing/2014/main" id="{0233851C-ABF2-4858-A3C3-995246F699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3">
                  <a:extLst>
                    <a:ext uri="{FF2B5EF4-FFF2-40B4-BE49-F238E27FC236}">
                      <a16:creationId xmlns:a16="http://schemas.microsoft.com/office/drawing/2014/main" id="{A64DFD7D-25A2-4573-8BF8-71AD2609D6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CEB79FA2-3341-4039-AA5F-F863E14E8F84}"/>
                  </a:ext>
                </a:extLst>
              </p:cNvPr>
              <p:cNvGrpSpPr/>
              <p:nvPr/>
            </p:nvGrpSpPr>
            <p:grpSpPr>
              <a:xfrm>
                <a:off x="2286418" y="3019895"/>
                <a:ext cx="335350" cy="419905"/>
                <a:chOff x="13987161" y="3323588"/>
                <a:chExt cx="2047876" cy="2435225"/>
              </a:xfrm>
              <a:solidFill>
                <a:schemeClr val="bg1"/>
              </a:solidFill>
            </p:grpSpPr>
            <p:sp>
              <p:nvSpPr>
                <p:cNvPr id="147" name="Freeform 50">
                  <a:extLst>
                    <a:ext uri="{FF2B5EF4-FFF2-40B4-BE49-F238E27FC236}">
                      <a16:creationId xmlns:a16="http://schemas.microsoft.com/office/drawing/2014/main" id="{32BBB440-F1BB-4A35-8C07-25DB383DA1EA}"/>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1">
                  <a:extLst>
                    <a:ext uri="{FF2B5EF4-FFF2-40B4-BE49-F238E27FC236}">
                      <a16:creationId xmlns:a16="http://schemas.microsoft.com/office/drawing/2014/main" id="{387517C7-29EC-4C2A-BFBB-19DDA84617B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2">
                  <a:extLst>
                    <a:ext uri="{FF2B5EF4-FFF2-40B4-BE49-F238E27FC236}">
                      <a16:creationId xmlns:a16="http://schemas.microsoft.com/office/drawing/2014/main" id="{E8DB93EC-75B6-4B46-940F-9BB5B4FF6DB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3">
                  <a:extLst>
                    <a:ext uri="{FF2B5EF4-FFF2-40B4-BE49-F238E27FC236}">
                      <a16:creationId xmlns:a16="http://schemas.microsoft.com/office/drawing/2014/main" id="{93FEC2A6-79C4-4F90-8945-732962DB10C7}"/>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45" name="Picture 144">
                <a:extLst>
                  <a:ext uri="{FF2B5EF4-FFF2-40B4-BE49-F238E27FC236}">
                    <a16:creationId xmlns:a16="http://schemas.microsoft.com/office/drawing/2014/main" id="{988E8DE8-54A9-4CDD-8EEF-B39952197276}"/>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46" name="Picture 145">
                <a:extLst>
                  <a:ext uri="{FF2B5EF4-FFF2-40B4-BE49-F238E27FC236}">
                    <a16:creationId xmlns:a16="http://schemas.microsoft.com/office/drawing/2014/main" id="{24470957-98EE-4979-83E6-D29A9E66517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39" name="CellPhone_E8EA" title="Icon of a cellphone">
              <a:extLst>
                <a:ext uri="{FF2B5EF4-FFF2-40B4-BE49-F238E27FC236}">
                  <a16:creationId xmlns:a16="http://schemas.microsoft.com/office/drawing/2014/main" id="{0B5BA07E-8801-4BC0-A84F-0262CD21AE63}"/>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Laptop_E770" title="Icon of a laptop">
              <a:extLst>
                <a:ext uri="{FF2B5EF4-FFF2-40B4-BE49-F238E27FC236}">
                  <a16:creationId xmlns:a16="http://schemas.microsoft.com/office/drawing/2014/main" id="{6103CDD8-11B9-413D-9136-1C4DBD990D73}"/>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Tablet_E70A" title="Icon of a tablet">
              <a:extLst>
                <a:ext uri="{FF2B5EF4-FFF2-40B4-BE49-F238E27FC236}">
                  <a16:creationId xmlns:a16="http://schemas.microsoft.com/office/drawing/2014/main" id="{6A992ABB-9793-4178-82CE-2520B708EF84}"/>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53" name="Right Bracket 152">
            <a:extLst>
              <a:ext uri="{FF2B5EF4-FFF2-40B4-BE49-F238E27FC236}">
                <a16:creationId xmlns:a16="http://schemas.microsoft.com/office/drawing/2014/main" id="{05551C5D-8A97-4BA3-92D3-677F731879EB}"/>
              </a:ext>
            </a:extLst>
          </p:cNvPr>
          <p:cNvSpPr/>
          <p:nvPr/>
        </p:nvSpPr>
        <p:spPr>
          <a:xfrm>
            <a:off x="2332019" y="3639727"/>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4" name="Group 153">
            <a:extLst>
              <a:ext uri="{FF2B5EF4-FFF2-40B4-BE49-F238E27FC236}">
                <a16:creationId xmlns:a16="http://schemas.microsoft.com/office/drawing/2014/main" id="{EAD1D1C7-45E3-4621-B4DD-18706FD5B140}"/>
              </a:ext>
            </a:extLst>
          </p:cNvPr>
          <p:cNvGrpSpPr/>
          <p:nvPr/>
        </p:nvGrpSpPr>
        <p:grpSpPr>
          <a:xfrm>
            <a:off x="3359666" y="4774544"/>
            <a:ext cx="1736972" cy="599381"/>
            <a:chOff x="3204969" y="4699961"/>
            <a:chExt cx="1703068" cy="587682"/>
          </a:xfrm>
        </p:grpSpPr>
        <p:sp>
          <p:nvSpPr>
            <p:cNvPr id="155" name="Rectangle: Rounded Corners 154">
              <a:extLst>
                <a:ext uri="{FF2B5EF4-FFF2-40B4-BE49-F238E27FC236}">
                  <a16:creationId xmlns:a16="http://schemas.microsoft.com/office/drawing/2014/main" id="{C76BC4E5-40D6-4B36-B761-21A6ADDE4FC6}"/>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60" name="Rectangle: Rounded Corners 159">
              <a:extLst>
                <a:ext uri="{FF2B5EF4-FFF2-40B4-BE49-F238E27FC236}">
                  <a16:creationId xmlns:a16="http://schemas.microsoft.com/office/drawing/2014/main" id="{2F5C8490-5F12-4E36-8225-0FCCD90D6889}"/>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61" name="Rectangle: Rounded Corners 160">
              <a:extLst>
                <a:ext uri="{FF2B5EF4-FFF2-40B4-BE49-F238E27FC236}">
                  <a16:creationId xmlns:a16="http://schemas.microsoft.com/office/drawing/2014/main" id="{A9E51CF9-AE9B-4B20-A2B8-64E654E556F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Gateway</a:t>
              </a:r>
            </a:p>
          </p:txBody>
        </p:sp>
        <p:sp>
          <p:nvSpPr>
            <p:cNvPr id="166" name="Move_E7C2" title="Icon of four arrows pointing away from eachother">
              <a:extLst>
                <a:ext uri="{FF2B5EF4-FFF2-40B4-BE49-F238E27FC236}">
                  <a16:creationId xmlns:a16="http://schemas.microsoft.com/office/drawing/2014/main" id="{6949797A-1F72-4826-975D-154711EF6D8B}"/>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69" name="Group 168">
            <a:extLst>
              <a:ext uri="{FF2B5EF4-FFF2-40B4-BE49-F238E27FC236}">
                <a16:creationId xmlns:a16="http://schemas.microsoft.com/office/drawing/2014/main" id="{0127EE9F-4FC0-4328-B067-7941498D5CF7}"/>
              </a:ext>
            </a:extLst>
          </p:cNvPr>
          <p:cNvGrpSpPr/>
          <p:nvPr/>
        </p:nvGrpSpPr>
        <p:grpSpPr>
          <a:xfrm>
            <a:off x="3359666" y="3892359"/>
            <a:ext cx="1736972" cy="599381"/>
            <a:chOff x="3204969" y="3834996"/>
            <a:chExt cx="1703068" cy="587682"/>
          </a:xfrm>
        </p:grpSpPr>
        <p:sp>
          <p:nvSpPr>
            <p:cNvPr id="171" name="Rectangle: Rounded Corners 170">
              <a:extLst>
                <a:ext uri="{FF2B5EF4-FFF2-40B4-BE49-F238E27FC236}">
                  <a16:creationId xmlns:a16="http://schemas.microsoft.com/office/drawing/2014/main" id="{59FBB450-280A-480A-95DA-D73F0DA555F9}"/>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85" name="Rectangle: Rounded Corners 184">
              <a:extLst>
                <a:ext uri="{FF2B5EF4-FFF2-40B4-BE49-F238E27FC236}">
                  <a16:creationId xmlns:a16="http://schemas.microsoft.com/office/drawing/2014/main" id="{146A7448-D535-485C-8458-0F12E515EDE4}"/>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187" name="Rectangle: Rounded Corners 186">
              <a:extLst>
                <a:ext uri="{FF2B5EF4-FFF2-40B4-BE49-F238E27FC236}">
                  <a16:creationId xmlns:a16="http://schemas.microsoft.com/office/drawing/2014/main" id="{477F3C1C-2014-4694-82DA-BC5B326211BE}"/>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a:solidFill>
                    <a:schemeClr val="bg1"/>
                  </a:solidFill>
                  <a:latin typeface="+mj-lt"/>
                </a:rPr>
                <a:t>Web Access</a:t>
              </a:r>
            </a:p>
          </p:txBody>
        </p:sp>
        <p:sp>
          <p:nvSpPr>
            <p:cNvPr id="193" name="globe_2" title="Icon of a sphere made of lines">
              <a:extLst>
                <a:ext uri="{FF2B5EF4-FFF2-40B4-BE49-F238E27FC236}">
                  <a16:creationId xmlns:a16="http://schemas.microsoft.com/office/drawing/2014/main" id="{872742F3-8773-4DB5-9063-2386912F9F03}"/>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grpSp>
      <p:sp>
        <p:nvSpPr>
          <p:cNvPr id="194" name="Rectangle 193">
            <a:extLst>
              <a:ext uri="{FF2B5EF4-FFF2-40B4-BE49-F238E27FC236}">
                <a16:creationId xmlns:a16="http://schemas.microsoft.com/office/drawing/2014/main" id="{ACC49600-A398-4E67-9952-FBE1315D793D}"/>
              </a:ext>
            </a:extLst>
          </p:cNvPr>
          <p:cNvSpPr/>
          <p:nvPr/>
        </p:nvSpPr>
        <p:spPr bwMode="auto">
          <a:xfrm>
            <a:off x="7725966" y="3492500"/>
            <a:ext cx="4184094" cy="2578608"/>
          </a:xfrm>
          <a:prstGeom prst="rect">
            <a:avLst/>
          </a:prstGeom>
          <a:solidFill>
            <a:schemeClr val="bg1"/>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sp>
        <p:nvSpPr>
          <p:cNvPr id="195" name="Rectangle 194">
            <a:extLst>
              <a:ext uri="{FF2B5EF4-FFF2-40B4-BE49-F238E27FC236}">
                <a16:creationId xmlns:a16="http://schemas.microsoft.com/office/drawing/2014/main" id="{BEECED44-F325-4B9A-816E-C71ADF304DB7}"/>
              </a:ext>
            </a:extLst>
          </p:cNvPr>
          <p:cNvSpPr/>
          <p:nvPr/>
        </p:nvSpPr>
        <p:spPr>
          <a:xfrm>
            <a:off x="11024947" y="3687150"/>
            <a:ext cx="604697" cy="338554"/>
          </a:xfrm>
          <a:prstGeom prst="rect">
            <a:avLst/>
          </a:prstGeom>
        </p:spPr>
        <p:txBody>
          <a:bodyPr wrap="square" anchor="ctr">
            <a:spAutoFit/>
          </a:bodyPr>
          <a:lstStyle/>
          <a:p>
            <a:pPr marL="0" marR="0" lvl="0" indent="0" algn="r" defTabSz="8782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a:rPr>
              <a:t>VMs</a:t>
            </a:r>
          </a:p>
        </p:txBody>
      </p:sp>
      <p:sp>
        <p:nvSpPr>
          <p:cNvPr id="196" name="TextBox 195">
            <a:extLst>
              <a:ext uri="{FF2B5EF4-FFF2-40B4-BE49-F238E27FC236}">
                <a16:creationId xmlns:a16="http://schemas.microsoft.com/office/drawing/2014/main" id="{B1D34EA5-E1D4-4EC6-A430-6E508786741D}"/>
              </a:ext>
            </a:extLst>
          </p:cNvPr>
          <p:cNvSpPr txBox="1"/>
          <p:nvPr/>
        </p:nvSpPr>
        <p:spPr>
          <a:xfrm>
            <a:off x="8051536" y="3733317"/>
            <a:ext cx="1243471" cy="24622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a:rPr>
              <a:t>Azure AD</a:t>
            </a:r>
          </a:p>
        </p:txBody>
      </p:sp>
      <p:grpSp>
        <p:nvGrpSpPr>
          <p:cNvPr id="197" name="Group 196">
            <a:extLst>
              <a:ext uri="{FF2B5EF4-FFF2-40B4-BE49-F238E27FC236}">
                <a16:creationId xmlns:a16="http://schemas.microsoft.com/office/drawing/2014/main" id="{DA91497F-08EC-40AF-9380-1B21B0912679}"/>
              </a:ext>
            </a:extLst>
          </p:cNvPr>
          <p:cNvGrpSpPr/>
          <p:nvPr/>
        </p:nvGrpSpPr>
        <p:grpSpPr>
          <a:xfrm>
            <a:off x="8012022" y="4075769"/>
            <a:ext cx="3610606" cy="599381"/>
            <a:chOff x="3385136" y="2542018"/>
            <a:chExt cx="3540131" cy="587682"/>
          </a:xfrm>
        </p:grpSpPr>
        <p:grpSp>
          <p:nvGrpSpPr>
            <p:cNvPr id="198" name="Group 197">
              <a:extLst>
                <a:ext uri="{FF2B5EF4-FFF2-40B4-BE49-F238E27FC236}">
                  <a16:creationId xmlns:a16="http://schemas.microsoft.com/office/drawing/2014/main" id="{7FE55A8A-C067-40DC-BA50-28FFB0D1FBB8}"/>
                </a:ext>
              </a:extLst>
            </p:cNvPr>
            <p:cNvGrpSpPr/>
            <p:nvPr/>
          </p:nvGrpSpPr>
          <p:grpSpPr>
            <a:xfrm>
              <a:off x="3385136" y="2542018"/>
              <a:ext cx="3468213" cy="498768"/>
              <a:chOff x="7703975" y="2542018"/>
              <a:chExt cx="3468213" cy="498768"/>
            </a:xfrm>
          </p:grpSpPr>
          <p:sp>
            <p:nvSpPr>
              <p:cNvPr id="210" name="Rectangle: Rounded Corners 209">
                <a:extLst>
                  <a:ext uri="{FF2B5EF4-FFF2-40B4-BE49-F238E27FC236}">
                    <a16:creationId xmlns:a16="http://schemas.microsoft.com/office/drawing/2014/main" id="{7478AA5A-392E-46C7-95A9-9E8956166DA1}"/>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11" name="Rectangle: Rounded Corners 210">
                <a:extLst>
                  <a:ext uri="{FF2B5EF4-FFF2-40B4-BE49-F238E27FC236}">
                    <a16:creationId xmlns:a16="http://schemas.microsoft.com/office/drawing/2014/main" id="{301064E2-ED56-46E1-8803-A3E44BC8F29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199" name="Group 198">
              <a:extLst>
                <a:ext uri="{FF2B5EF4-FFF2-40B4-BE49-F238E27FC236}">
                  <a16:creationId xmlns:a16="http://schemas.microsoft.com/office/drawing/2014/main" id="{46BCCDF4-0924-45A3-9275-874042674167}"/>
                </a:ext>
              </a:extLst>
            </p:cNvPr>
            <p:cNvGrpSpPr/>
            <p:nvPr/>
          </p:nvGrpSpPr>
          <p:grpSpPr>
            <a:xfrm>
              <a:off x="3421094" y="2586475"/>
              <a:ext cx="3468214" cy="498768"/>
              <a:chOff x="7703974" y="2542018"/>
              <a:chExt cx="3468214" cy="498768"/>
            </a:xfrm>
          </p:grpSpPr>
          <p:sp>
            <p:nvSpPr>
              <p:cNvPr id="208" name="Rectangle: Rounded Corners 207">
                <a:extLst>
                  <a:ext uri="{FF2B5EF4-FFF2-40B4-BE49-F238E27FC236}">
                    <a16:creationId xmlns:a16="http://schemas.microsoft.com/office/drawing/2014/main" id="{2FE2BDDF-C63A-4CE4-B00B-77B74C3DAA9B}"/>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09" name="Rectangle: Rounded Corners 208">
                <a:extLst>
                  <a:ext uri="{FF2B5EF4-FFF2-40B4-BE49-F238E27FC236}">
                    <a16:creationId xmlns:a16="http://schemas.microsoft.com/office/drawing/2014/main" id="{8CC66B49-DD9A-4C61-9DC1-2BA833AA77C9}"/>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03" name="Group 202">
              <a:extLst>
                <a:ext uri="{FF2B5EF4-FFF2-40B4-BE49-F238E27FC236}">
                  <a16:creationId xmlns:a16="http://schemas.microsoft.com/office/drawing/2014/main" id="{40702EF8-FCF6-470D-A509-33FB5E6F020A}"/>
                </a:ext>
              </a:extLst>
            </p:cNvPr>
            <p:cNvGrpSpPr/>
            <p:nvPr/>
          </p:nvGrpSpPr>
          <p:grpSpPr>
            <a:xfrm>
              <a:off x="3457053" y="2630932"/>
              <a:ext cx="3468214" cy="498768"/>
              <a:chOff x="7703974" y="2542018"/>
              <a:chExt cx="3468214" cy="498768"/>
            </a:xfrm>
          </p:grpSpPr>
          <p:sp>
            <p:nvSpPr>
              <p:cNvPr id="206" name="Rectangle: Rounded Corners 205">
                <a:extLst>
                  <a:ext uri="{FF2B5EF4-FFF2-40B4-BE49-F238E27FC236}">
                    <a16:creationId xmlns:a16="http://schemas.microsoft.com/office/drawing/2014/main" id="{F289E59D-4EAF-44A0-8AB9-09D9513691FE}"/>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Desktops</a:t>
                </a:r>
              </a:p>
            </p:txBody>
          </p:sp>
          <p:sp>
            <p:nvSpPr>
              <p:cNvPr id="207" name="Rectangle: Rounded Corners 206">
                <a:extLst>
                  <a:ext uri="{FF2B5EF4-FFF2-40B4-BE49-F238E27FC236}">
                    <a16:creationId xmlns:a16="http://schemas.microsoft.com/office/drawing/2014/main" id="{AA2BBE78-9502-4C76-92C0-C839ECF40FB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Apps</a:t>
                </a:r>
              </a:p>
            </p:txBody>
          </p:sp>
        </p:grpSp>
      </p:grpSp>
      <p:sp>
        <p:nvSpPr>
          <p:cNvPr id="212" name="desktop" title="a desktop PC">
            <a:extLst>
              <a:ext uri="{FF2B5EF4-FFF2-40B4-BE49-F238E27FC236}">
                <a16:creationId xmlns:a16="http://schemas.microsoft.com/office/drawing/2014/main" id="{A5A79B6F-E156-4DA8-AA35-3790E8F48BE2}"/>
              </a:ext>
            </a:extLst>
          </p:cNvPr>
          <p:cNvSpPr>
            <a:spLocks noChangeAspect="1" noEditPoints="1"/>
          </p:cNvSpPr>
          <p:nvPr/>
        </p:nvSpPr>
        <p:spPr bwMode="auto">
          <a:xfrm>
            <a:off x="9185015" y="4267802"/>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GenericApp_EB3B" title="Icon of an app window">
            <a:extLst>
              <a:ext uri="{FF2B5EF4-FFF2-40B4-BE49-F238E27FC236}">
                <a16:creationId xmlns:a16="http://schemas.microsoft.com/office/drawing/2014/main" id="{3D4EF2B5-67E6-457B-BA59-22A8DEBA8BA5}"/>
              </a:ext>
            </a:extLst>
          </p:cNvPr>
          <p:cNvSpPr>
            <a:spLocks noChangeAspect="1" noEditPoints="1"/>
          </p:cNvSpPr>
          <p:nvPr/>
        </p:nvSpPr>
        <p:spPr bwMode="auto">
          <a:xfrm>
            <a:off x="10977852" y="4277799"/>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Oval 214">
            <a:extLst>
              <a:ext uri="{FF2B5EF4-FFF2-40B4-BE49-F238E27FC236}">
                <a16:creationId xmlns:a16="http://schemas.microsoft.com/office/drawing/2014/main" id="{83B96B95-AE43-4734-9342-F9271D5A4289}"/>
              </a:ext>
            </a:extLst>
          </p:cNvPr>
          <p:cNvSpPr/>
          <p:nvPr/>
        </p:nvSpPr>
        <p:spPr bwMode="auto">
          <a:xfrm>
            <a:off x="9555100" y="4208950"/>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nvGrpSpPr>
          <p:cNvPr id="218" name="Group 217">
            <a:extLst>
              <a:ext uri="{FF2B5EF4-FFF2-40B4-BE49-F238E27FC236}">
                <a16:creationId xmlns:a16="http://schemas.microsoft.com/office/drawing/2014/main" id="{4E9AEFCF-B90B-46D0-9F0D-1711BFCEDF42}"/>
              </a:ext>
            </a:extLst>
          </p:cNvPr>
          <p:cNvGrpSpPr/>
          <p:nvPr/>
        </p:nvGrpSpPr>
        <p:grpSpPr>
          <a:xfrm>
            <a:off x="8006869" y="5154400"/>
            <a:ext cx="3615758" cy="599382"/>
            <a:chOff x="7648458" y="5258366"/>
            <a:chExt cx="3545183" cy="587682"/>
          </a:xfrm>
        </p:grpSpPr>
        <p:grpSp>
          <p:nvGrpSpPr>
            <p:cNvPr id="219" name="Group 218">
              <a:extLst>
                <a:ext uri="{FF2B5EF4-FFF2-40B4-BE49-F238E27FC236}">
                  <a16:creationId xmlns:a16="http://schemas.microsoft.com/office/drawing/2014/main" id="{E2451114-7C2F-4789-A2D1-3E5A5963181B}"/>
                </a:ext>
              </a:extLst>
            </p:cNvPr>
            <p:cNvGrpSpPr/>
            <p:nvPr/>
          </p:nvGrpSpPr>
          <p:grpSpPr>
            <a:xfrm>
              <a:off x="7648458" y="5258366"/>
              <a:ext cx="3545183" cy="587682"/>
              <a:chOff x="3380084" y="2542018"/>
              <a:chExt cx="3545183" cy="587682"/>
            </a:xfrm>
          </p:grpSpPr>
          <p:grpSp>
            <p:nvGrpSpPr>
              <p:cNvPr id="227" name="Group 226">
                <a:extLst>
                  <a:ext uri="{FF2B5EF4-FFF2-40B4-BE49-F238E27FC236}">
                    <a16:creationId xmlns:a16="http://schemas.microsoft.com/office/drawing/2014/main" id="{398B3F98-FC13-4AA3-B088-62FA35AD60EE}"/>
                  </a:ext>
                </a:extLst>
              </p:cNvPr>
              <p:cNvGrpSpPr/>
              <p:nvPr/>
            </p:nvGrpSpPr>
            <p:grpSpPr>
              <a:xfrm>
                <a:off x="3380084" y="2542018"/>
                <a:ext cx="3473265" cy="498768"/>
                <a:chOff x="7698923" y="2542018"/>
                <a:chExt cx="3473265" cy="498768"/>
              </a:xfrm>
            </p:grpSpPr>
            <p:sp>
              <p:nvSpPr>
                <p:cNvPr id="239" name="Rectangle: Rounded Corners 238">
                  <a:extLst>
                    <a:ext uri="{FF2B5EF4-FFF2-40B4-BE49-F238E27FC236}">
                      <a16:creationId xmlns:a16="http://schemas.microsoft.com/office/drawing/2014/main" id="{7238F67F-8935-44A3-918D-B2B42BEC4F05}"/>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40" name="Rectangle: Rounded Corners 239">
                  <a:extLst>
                    <a:ext uri="{FF2B5EF4-FFF2-40B4-BE49-F238E27FC236}">
                      <a16:creationId xmlns:a16="http://schemas.microsoft.com/office/drawing/2014/main" id="{DF2E1145-B77C-484F-BAE4-B9B95C5593D9}"/>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grpSp>
          <p:grpSp>
            <p:nvGrpSpPr>
              <p:cNvPr id="228" name="Group 227">
                <a:extLst>
                  <a:ext uri="{FF2B5EF4-FFF2-40B4-BE49-F238E27FC236}">
                    <a16:creationId xmlns:a16="http://schemas.microsoft.com/office/drawing/2014/main" id="{AF89E022-19C1-4857-AC3C-FA5978B7D896}"/>
                  </a:ext>
                </a:extLst>
              </p:cNvPr>
              <p:cNvGrpSpPr/>
              <p:nvPr/>
            </p:nvGrpSpPr>
            <p:grpSpPr>
              <a:xfrm>
                <a:off x="3416043" y="2586475"/>
                <a:ext cx="3473265" cy="498768"/>
                <a:chOff x="7698923" y="2542018"/>
                <a:chExt cx="3473265" cy="498768"/>
              </a:xfrm>
            </p:grpSpPr>
            <p:sp>
              <p:nvSpPr>
                <p:cNvPr id="233" name="Rectangle: Rounded Corners 232">
                  <a:extLst>
                    <a:ext uri="{FF2B5EF4-FFF2-40B4-BE49-F238E27FC236}">
                      <a16:creationId xmlns:a16="http://schemas.microsoft.com/office/drawing/2014/main" id="{0C07C966-0D62-47C1-BEC7-57085EEFA36B}"/>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a:solidFill>
                      <a:schemeClr val="bg1"/>
                    </a:solidFill>
                    <a:latin typeface="+mj-lt"/>
                  </a:endParaRPr>
                </a:p>
              </p:txBody>
            </p:sp>
            <p:sp>
              <p:nvSpPr>
                <p:cNvPr id="238" name="Rectangle: Rounded Corners 237">
                  <a:extLst>
                    <a:ext uri="{FF2B5EF4-FFF2-40B4-BE49-F238E27FC236}">
                      <a16:creationId xmlns:a16="http://schemas.microsoft.com/office/drawing/2014/main" id="{E4A89D83-9A73-4656-9DFE-1A9DC9E17F46}"/>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29" name="Group 228">
                <a:extLst>
                  <a:ext uri="{FF2B5EF4-FFF2-40B4-BE49-F238E27FC236}">
                    <a16:creationId xmlns:a16="http://schemas.microsoft.com/office/drawing/2014/main" id="{42B8EEE7-1097-45EB-8DFE-7CDDC09BE40F}"/>
                  </a:ext>
                </a:extLst>
              </p:cNvPr>
              <p:cNvGrpSpPr/>
              <p:nvPr/>
            </p:nvGrpSpPr>
            <p:grpSpPr>
              <a:xfrm>
                <a:off x="3452002" y="2630932"/>
                <a:ext cx="3473265" cy="498768"/>
                <a:chOff x="7698923" y="2542018"/>
                <a:chExt cx="3473265" cy="498768"/>
              </a:xfrm>
            </p:grpSpPr>
            <p:sp>
              <p:nvSpPr>
                <p:cNvPr id="230" name="Rectangle: Rounded Corners 229">
                  <a:extLst>
                    <a:ext uri="{FF2B5EF4-FFF2-40B4-BE49-F238E27FC236}">
                      <a16:creationId xmlns:a16="http://schemas.microsoft.com/office/drawing/2014/main" id="{66D06351-1520-4579-A362-5A7D7ABF1FCD}"/>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Directory</a:t>
                  </a:r>
                </a:p>
              </p:txBody>
            </p:sp>
            <p:sp>
              <p:nvSpPr>
                <p:cNvPr id="232" name="Rectangle: Rounded Corners 231">
                  <a:extLst>
                    <a:ext uri="{FF2B5EF4-FFF2-40B4-BE49-F238E27FC236}">
                      <a16:creationId xmlns:a16="http://schemas.microsoft.com/office/drawing/2014/main" id="{E374FDDA-1362-404F-A05B-55EA340F976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ea typeface="+mn-ea"/>
                      <a:cs typeface="+mn-cs"/>
                    </a:rPr>
                    <a:t>File Server</a:t>
                  </a:r>
                </a:p>
              </p:txBody>
            </p:sp>
          </p:grpSp>
        </p:grpSp>
        <p:grpSp>
          <p:nvGrpSpPr>
            <p:cNvPr id="220" name="Group 219">
              <a:extLst>
                <a:ext uri="{FF2B5EF4-FFF2-40B4-BE49-F238E27FC236}">
                  <a16:creationId xmlns:a16="http://schemas.microsoft.com/office/drawing/2014/main" id="{FB8C066A-8536-409B-8D9B-8D0FCAE1E904}"/>
                </a:ext>
              </a:extLst>
            </p:cNvPr>
            <p:cNvGrpSpPr/>
            <p:nvPr/>
          </p:nvGrpSpPr>
          <p:grpSpPr>
            <a:xfrm>
              <a:off x="8883848" y="5390849"/>
              <a:ext cx="378819" cy="378819"/>
              <a:chOff x="5564125" y="2107972"/>
              <a:chExt cx="501718" cy="501718"/>
            </a:xfrm>
          </p:grpSpPr>
          <p:sp>
            <p:nvSpPr>
              <p:cNvPr id="224" name="Diamond 223">
                <a:extLst>
                  <a:ext uri="{FF2B5EF4-FFF2-40B4-BE49-F238E27FC236}">
                    <a16:creationId xmlns:a16="http://schemas.microsoft.com/office/drawing/2014/main" id="{7AAC5F72-3489-4042-9062-88D35FA61AB8}"/>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bg1"/>
                  </a:solidFill>
                  <a:effectLst/>
                  <a:uLnTx/>
                  <a:uFillTx/>
                  <a:latin typeface="+mj-lt"/>
                  <a:ea typeface="Segoe UI" pitchFamily="34" charset="0"/>
                  <a:cs typeface="Segoe UI" pitchFamily="34" charset="0"/>
                </a:endParaRPr>
              </a:p>
            </p:txBody>
          </p:sp>
          <p:pic>
            <p:nvPicPr>
              <p:cNvPr id="226" name="Graphic 225">
                <a:extLst>
                  <a:ext uri="{FF2B5EF4-FFF2-40B4-BE49-F238E27FC236}">
                    <a16:creationId xmlns:a16="http://schemas.microsoft.com/office/drawing/2014/main" id="{2074234E-5DBA-484B-86B0-E220EE323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21" name="Group 220">
              <a:extLst>
                <a:ext uri="{FF2B5EF4-FFF2-40B4-BE49-F238E27FC236}">
                  <a16:creationId xmlns:a16="http://schemas.microsoft.com/office/drawing/2014/main" id="{458905C3-024B-4FAB-B26C-E0FBF67CE0AF}"/>
                </a:ext>
              </a:extLst>
            </p:cNvPr>
            <p:cNvGrpSpPr/>
            <p:nvPr/>
          </p:nvGrpSpPr>
          <p:grpSpPr>
            <a:xfrm>
              <a:off x="10659519" y="5402721"/>
              <a:ext cx="396950" cy="355079"/>
              <a:chOff x="10723874" y="3514287"/>
              <a:chExt cx="396950" cy="355079"/>
            </a:xfrm>
          </p:grpSpPr>
          <p:sp>
            <p:nvSpPr>
              <p:cNvPr id="222" name="Hexagon 221">
                <a:extLst>
                  <a:ext uri="{FF2B5EF4-FFF2-40B4-BE49-F238E27FC236}">
                    <a16:creationId xmlns:a16="http://schemas.microsoft.com/office/drawing/2014/main" id="{E62CC497-2267-4DB5-A592-BD4A09939B17}"/>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pic>
            <p:nvPicPr>
              <p:cNvPr id="223" name="Picture 222">
                <a:extLst>
                  <a:ext uri="{FF2B5EF4-FFF2-40B4-BE49-F238E27FC236}">
                    <a16:creationId xmlns:a16="http://schemas.microsoft.com/office/drawing/2014/main" id="{D93E5CBA-5B2F-4119-98B7-DF5C8E163EBF}"/>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241" name="Oval 240">
            <a:extLst>
              <a:ext uri="{FF2B5EF4-FFF2-40B4-BE49-F238E27FC236}">
                <a16:creationId xmlns:a16="http://schemas.microsoft.com/office/drawing/2014/main" id="{CF582145-7438-4186-8906-1A552D868CF9}"/>
              </a:ext>
            </a:extLst>
          </p:cNvPr>
          <p:cNvSpPr/>
          <p:nvPr/>
        </p:nvSpPr>
        <p:spPr bwMode="auto">
          <a:xfrm>
            <a:off x="11430422" y="4208950"/>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85" name="Rectangle: Rounded Corners 284">
            <a:extLst>
              <a:ext uri="{FF2B5EF4-FFF2-40B4-BE49-F238E27FC236}">
                <a16:creationId xmlns:a16="http://schemas.microsoft.com/office/drawing/2014/main" id="{0D0BAD6C-8A34-47C3-ACD5-5089B2622FA0}"/>
              </a:ext>
            </a:extLst>
          </p:cNvPr>
          <p:cNvSpPr/>
          <p:nvPr/>
        </p:nvSpPr>
        <p:spPr bwMode="auto">
          <a:xfrm>
            <a:off x="5380767" y="5686948"/>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sz="1224" kern="0">
                <a:solidFill>
                  <a:srgbClr val="FFFFFF"/>
                </a:solidFill>
                <a:latin typeface="Segoe UI Semibold"/>
              </a:rPr>
              <a:t>Azure SQL DB</a:t>
            </a:r>
          </a:p>
        </p:txBody>
      </p:sp>
      <p:pic>
        <p:nvPicPr>
          <p:cNvPr id="287" name="Picture 2">
            <a:extLst>
              <a:ext uri="{FF2B5EF4-FFF2-40B4-BE49-F238E27FC236}">
                <a16:creationId xmlns:a16="http://schemas.microsoft.com/office/drawing/2014/main" id="{A6214EEB-B425-4718-A7F3-BD43776907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8283" y="5694886"/>
            <a:ext cx="407571" cy="430642"/>
          </a:xfrm>
          <a:prstGeom prst="rect">
            <a:avLst/>
          </a:prstGeom>
          <a:noFill/>
        </p:spPr>
      </p:pic>
      <p:grpSp>
        <p:nvGrpSpPr>
          <p:cNvPr id="302" name="Group 301">
            <a:extLst>
              <a:ext uri="{FF2B5EF4-FFF2-40B4-BE49-F238E27FC236}">
                <a16:creationId xmlns:a16="http://schemas.microsoft.com/office/drawing/2014/main" id="{FFB6F0A3-2AE2-4FB0-82E8-B56056C95F4A}"/>
              </a:ext>
            </a:extLst>
          </p:cNvPr>
          <p:cNvGrpSpPr/>
          <p:nvPr/>
        </p:nvGrpSpPr>
        <p:grpSpPr>
          <a:xfrm>
            <a:off x="4894583" y="4098179"/>
            <a:ext cx="3233131" cy="999497"/>
            <a:chOff x="4653442" y="3990201"/>
            <a:chExt cx="3170024" cy="979988"/>
          </a:xfrm>
        </p:grpSpPr>
        <p:cxnSp>
          <p:nvCxnSpPr>
            <p:cNvPr id="303" name="Straight Arrow Connector 302">
              <a:extLst>
                <a:ext uri="{FF2B5EF4-FFF2-40B4-BE49-F238E27FC236}">
                  <a16:creationId xmlns:a16="http://schemas.microsoft.com/office/drawing/2014/main" id="{23C0FEC8-69D8-4701-B62F-C320943699E2}"/>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2E3D1BB2-D5AF-4774-9B1A-D93FEB5F79E2}"/>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dirty="0">
                  <a:solidFill>
                    <a:srgbClr val="FFFFFF"/>
                  </a:solidFill>
                  <a:latin typeface="Segoe Pro Semibold" panose="020B0702040504020203" pitchFamily="34" charset="0"/>
                  <a:cs typeface="Segoe UI Light"/>
                </a:rPr>
                <a:t>4</a:t>
              </a:r>
            </a:p>
          </p:txBody>
        </p:sp>
      </p:grpSp>
      <p:grpSp>
        <p:nvGrpSpPr>
          <p:cNvPr id="305" name="Group 304">
            <a:extLst>
              <a:ext uri="{FF2B5EF4-FFF2-40B4-BE49-F238E27FC236}">
                <a16:creationId xmlns:a16="http://schemas.microsoft.com/office/drawing/2014/main" id="{7A8B8119-128F-45CF-AC3E-C1C0620FDCF8}"/>
              </a:ext>
            </a:extLst>
          </p:cNvPr>
          <p:cNvGrpSpPr/>
          <p:nvPr/>
        </p:nvGrpSpPr>
        <p:grpSpPr>
          <a:xfrm>
            <a:off x="6932611" y="4484828"/>
            <a:ext cx="1299501" cy="634749"/>
            <a:chOff x="6679353" y="4411624"/>
            <a:chExt cx="1274136" cy="622360"/>
          </a:xfrm>
        </p:grpSpPr>
        <p:cxnSp>
          <p:nvCxnSpPr>
            <p:cNvPr id="306" name="Straight Arrow Connector 305">
              <a:extLst>
                <a:ext uri="{FF2B5EF4-FFF2-40B4-BE49-F238E27FC236}">
                  <a16:creationId xmlns:a16="http://schemas.microsoft.com/office/drawing/2014/main" id="{92C91889-D8C9-46A9-8390-986D19364DC0}"/>
                </a:ext>
              </a:extLst>
            </p:cNvPr>
            <p:cNvCxnSpPr>
              <a:cxnSpLocks/>
              <a:endCxn id="121"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7AD22F3E-DE95-4C38-8AB0-8BF0FA543E5A}"/>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algn="ctr" defTabSz="950846" fontAlgn="base">
                <a:spcBef>
                  <a:spcPct val="0"/>
                </a:spcBef>
                <a:spcAft>
                  <a:spcPct val="0"/>
                </a:spcAft>
                <a:defRPr/>
              </a:pPr>
              <a:r>
                <a:rPr lang="en-US" sz="1071">
                  <a:solidFill>
                    <a:srgbClr val="FFFFFF"/>
                  </a:solidFill>
                  <a:latin typeface="Segoe Pro Semibold" panose="020B0702040504020203" pitchFamily="34" charset="0"/>
                  <a:cs typeface="Segoe UI Light"/>
                </a:rPr>
                <a:t>0</a:t>
              </a:r>
            </a:p>
          </p:txBody>
        </p:sp>
      </p:grpSp>
      <p:grpSp>
        <p:nvGrpSpPr>
          <p:cNvPr id="308" name="Group 307">
            <a:extLst>
              <a:ext uri="{FF2B5EF4-FFF2-40B4-BE49-F238E27FC236}">
                <a16:creationId xmlns:a16="http://schemas.microsoft.com/office/drawing/2014/main" id="{24B58AF6-40BF-431F-9934-DD932F1FD58A}"/>
              </a:ext>
            </a:extLst>
          </p:cNvPr>
          <p:cNvGrpSpPr/>
          <p:nvPr/>
        </p:nvGrpSpPr>
        <p:grpSpPr>
          <a:xfrm>
            <a:off x="7295794" y="2625716"/>
            <a:ext cx="191312" cy="3875786"/>
            <a:chOff x="2849277" y="1648178"/>
            <a:chExt cx="187578" cy="3892279"/>
          </a:xfrm>
        </p:grpSpPr>
        <p:cxnSp>
          <p:nvCxnSpPr>
            <p:cNvPr id="309" name="Straight Connector 308">
              <a:extLst>
                <a:ext uri="{FF2B5EF4-FFF2-40B4-BE49-F238E27FC236}">
                  <a16:creationId xmlns:a16="http://schemas.microsoft.com/office/drawing/2014/main" id="{5A6F4F92-B3F8-4A3A-A453-7DDBDA96B2C7}"/>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10" name="Rectangle 309">
              <a:extLst>
                <a:ext uri="{FF2B5EF4-FFF2-40B4-BE49-F238E27FC236}">
                  <a16:creationId xmlns:a16="http://schemas.microsoft.com/office/drawing/2014/main" id="{F936EAE5-71A7-4986-BD02-B091F5F1951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Light"/>
                </a:rPr>
                <a:t>FIREWALL</a:t>
              </a:r>
              <a:endParaRPr kumimoji="0" lang="en-US" sz="1200" b="0" i="0" u="none" strike="noStrike" kern="1200" cap="none" spc="0" normalizeH="0" baseline="0" noProof="0" dirty="0">
                <a:ln>
                  <a:noFill/>
                </a:ln>
                <a:effectLst/>
                <a:uLnTx/>
                <a:uFillTx/>
                <a:latin typeface="Segoe UI Semibold"/>
                <a:ea typeface="+mn-ea"/>
              </a:endParaRPr>
            </a:p>
          </p:txBody>
        </p:sp>
      </p:grpSp>
      <p:sp>
        <p:nvSpPr>
          <p:cNvPr id="311" name="Rectangle 310">
            <a:extLst>
              <a:ext uri="{FF2B5EF4-FFF2-40B4-BE49-F238E27FC236}">
                <a16:creationId xmlns:a16="http://schemas.microsoft.com/office/drawing/2014/main" id="{E6E75654-3C4C-427B-8192-7814C9DD000E}"/>
              </a:ext>
            </a:extLst>
          </p:cNvPr>
          <p:cNvSpPr/>
          <p:nvPr/>
        </p:nvSpPr>
        <p:spPr bwMode="auto">
          <a:xfrm>
            <a:off x="7703106" y="3492500"/>
            <a:ext cx="4184094" cy="257860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42" name="Group 241">
            <a:extLst>
              <a:ext uri="{FF2B5EF4-FFF2-40B4-BE49-F238E27FC236}">
                <a16:creationId xmlns:a16="http://schemas.microsoft.com/office/drawing/2014/main" id="{083F8823-7C30-4389-B285-84DE3053C157}"/>
              </a:ext>
            </a:extLst>
          </p:cNvPr>
          <p:cNvGrpSpPr/>
          <p:nvPr/>
        </p:nvGrpSpPr>
        <p:grpSpPr>
          <a:xfrm>
            <a:off x="7666374" y="3278985"/>
            <a:ext cx="386361" cy="386360"/>
            <a:chOff x="5564119" y="2081144"/>
            <a:chExt cx="501718" cy="501718"/>
          </a:xfrm>
        </p:grpSpPr>
        <p:sp>
          <p:nvSpPr>
            <p:cNvPr id="243" name="Diamond 242">
              <a:extLst>
                <a:ext uri="{FF2B5EF4-FFF2-40B4-BE49-F238E27FC236}">
                  <a16:creationId xmlns:a16="http://schemas.microsoft.com/office/drawing/2014/main" id="{3B517C6C-F47C-4189-AB47-C938CFE42F0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251">
              <a:extLst>
                <a:ext uri="{FF2B5EF4-FFF2-40B4-BE49-F238E27FC236}">
                  <a16:creationId xmlns:a16="http://schemas.microsoft.com/office/drawing/2014/main" id="{54D35D37-9EB1-440C-BE8C-D0FB5CB5D5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sp>
        <p:nvSpPr>
          <p:cNvPr id="312" name="Lock" title="Icon of a padlock">
            <a:extLst>
              <a:ext uri="{FF2B5EF4-FFF2-40B4-BE49-F238E27FC236}">
                <a16:creationId xmlns:a16="http://schemas.microsoft.com/office/drawing/2014/main" id="{B4C4FC70-5229-46DF-BFAE-79E2FB755967}"/>
              </a:ext>
            </a:extLst>
          </p:cNvPr>
          <p:cNvSpPr>
            <a:spLocks noChangeAspect="1" noEditPoints="1"/>
          </p:cNvSpPr>
          <p:nvPr/>
        </p:nvSpPr>
        <p:spPr bwMode="auto">
          <a:xfrm>
            <a:off x="7775147" y="6181552"/>
            <a:ext cx="179901" cy="25143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1699">
              <a:solidFill>
                <a:srgbClr val="505050"/>
              </a:solidFill>
              <a:latin typeface="Segoe UI"/>
            </a:endParaRPr>
          </a:p>
        </p:txBody>
      </p:sp>
    </p:spTree>
    <p:extLst>
      <p:ext uri="{BB962C8B-B14F-4D97-AF65-F5344CB8AC3E}">
        <p14:creationId xmlns:p14="http://schemas.microsoft.com/office/powerpoint/2010/main" val="296318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7">
                                            <p:txEl>
                                              <p:pRg st="1" end="1"/>
                                            </p:txEl>
                                          </p:spTgt>
                                        </p:tgtEl>
                                        <p:attrNameLst>
                                          <p:attrName>style.visibility</p:attrName>
                                        </p:attrNameLst>
                                      </p:cBhvr>
                                      <p:to>
                                        <p:strVal val="visible"/>
                                      </p:to>
                                    </p:set>
                                    <p:animEffect transition="in" filter="fade">
                                      <p:cBhvr>
                                        <p:cTn id="14" dur="500"/>
                                        <p:tgtEl>
                                          <p:spTgt spid="21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7">
                                            <p:txEl>
                                              <p:pRg st="2" end="2"/>
                                            </p:txEl>
                                          </p:spTgt>
                                        </p:tgtEl>
                                        <p:attrNameLst>
                                          <p:attrName>style.visibility</p:attrName>
                                        </p:attrNameLst>
                                      </p:cBhvr>
                                      <p:to>
                                        <p:strVal val="visible"/>
                                      </p:to>
                                    </p:set>
                                    <p:animEffect transition="in" filter="fade">
                                      <p:cBhvr>
                                        <p:cTn id="19" dur="500"/>
                                        <p:tgtEl>
                                          <p:spTgt spid="21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1"/>
                                        </p:tgtEl>
                                        <p:attrNameLst>
                                          <p:attrName>style.visibility</p:attrName>
                                        </p:attrNameLst>
                                      </p:cBhvr>
                                      <p:to>
                                        <p:strVal val="visible"/>
                                      </p:to>
                                    </p:set>
                                    <p:animEffect transition="in" filter="fade">
                                      <p:cBhvr>
                                        <p:cTn id="22" dur="500"/>
                                        <p:tgtEl>
                                          <p:spTgt spid="3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2"/>
                                        </p:tgtEl>
                                        <p:attrNameLst>
                                          <p:attrName>style.visibility</p:attrName>
                                        </p:attrNameLst>
                                      </p:cBhvr>
                                      <p:to>
                                        <p:strVal val="visible"/>
                                      </p:to>
                                    </p:set>
                                    <p:animEffect transition="in" filter="fade">
                                      <p:cBhvr>
                                        <p:cTn id="2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449267"/>
            <a:ext cx="11563350" cy="754061"/>
          </a:xfrm>
        </p:spPr>
        <p:txBody>
          <a:bodyPr/>
          <a:lstStyle/>
          <a:p>
            <a:r>
              <a:rPr lang="en-US"/>
              <a:t>Virtualization hosts of the future</a:t>
            </a:r>
          </a:p>
        </p:txBody>
      </p:sp>
      <p:grpSp>
        <p:nvGrpSpPr>
          <p:cNvPr id="37" name="Group 36">
            <a:extLst>
              <a:ext uri="{FF2B5EF4-FFF2-40B4-BE49-F238E27FC236}">
                <a16:creationId xmlns:a16="http://schemas.microsoft.com/office/drawing/2014/main" id="{1B690C58-EFCE-4250-990E-096966CEF65C}"/>
              </a:ext>
            </a:extLst>
          </p:cNvPr>
          <p:cNvGrpSpPr/>
          <p:nvPr/>
        </p:nvGrpSpPr>
        <p:grpSpPr>
          <a:xfrm>
            <a:off x="4237547" y="1666521"/>
            <a:ext cx="3961383" cy="4957435"/>
            <a:chOff x="4237547" y="1666521"/>
            <a:chExt cx="3961383" cy="4957435"/>
          </a:xfrm>
        </p:grpSpPr>
        <p:sp>
          <p:nvSpPr>
            <p:cNvPr id="19" name="Freeform: Shape 18">
              <a:extLst>
                <a:ext uri="{FF2B5EF4-FFF2-40B4-BE49-F238E27FC236}">
                  <a16:creationId xmlns:a16="http://schemas.microsoft.com/office/drawing/2014/main" id="{7A79AC50-EBDB-47B6-8F8B-BF84E1404A08}"/>
                </a:ext>
              </a:extLst>
            </p:cNvPr>
            <p:cNvSpPr/>
            <p:nvPr/>
          </p:nvSpPr>
          <p:spPr bwMode="auto">
            <a:xfrm>
              <a:off x="4553305"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2"/>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20" name="Group 19">
              <a:extLst>
                <a:ext uri="{FF2B5EF4-FFF2-40B4-BE49-F238E27FC236}">
                  <a16:creationId xmlns:a16="http://schemas.microsoft.com/office/drawing/2014/main" id="{06D2279E-BC28-45CB-9412-DBBABF3622BB}"/>
                </a:ext>
              </a:extLst>
            </p:cNvPr>
            <p:cNvGrpSpPr/>
            <p:nvPr/>
          </p:nvGrpSpPr>
          <p:grpSpPr>
            <a:xfrm>
              <a:off x="4237547" y="1955189"/>
              <a:ext cx="3961383" cy="889611"/>
              <a:chOff x="6555921" y="1853589"/>
              <a:chExt cx="5880554" cy="889611"/>
            </a:xfrm>
          </p:grpSpPr>
          <p:sp>
            <p:nvSpPr>
              <p:cNvPr id="21" name="Rectangle 20">
                <a:extLst>
                  <a:ext uri="{FF2B5EF4-FFF2-40B4-BE49-F238E27FC236}">
                    <a16:creationId xmlns:a16="http://schemas.microsoft.com/office/drawing/2014/main" id="{EA2136DA-262C-471C-8F48-9A61E1D4D74A}"/>
                  </a:ext>
                </a:extLst>
              </p:cNvPr>
              <p:cNvSpPr/>
              <p:nvPr/>
            </p:nvSpPr>
            <p:spPr bwMode="auto">
              <a:xfrm>
                <a:off x="6555921" y="1853589"/>
                <a:ext cx="5880554" cy="8896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7FDC10D5-BEB7-4A4E-8D93-7AA8A4917C67}"/>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dirty="0">
                    <a:solidFill>
                      <a:srgbClr val="FFFFFF"/>
                    </a:solidFill>
                    <a:latin typeface="Segoe Pro Semibold" panose="020B0702040504020203" pitchFamily="34" charset="0"/>
                    <a:cs typeface="Segoe UI Light"/>
                  </a:rPr>
                  <a:t>Windows Virtual Desktop Multi-session</a:t>
                </a:r>
                <a:endParaRPr lang="en-US" sz="2000" kern="0" dirty="0">
                  <a:ln w="3175">
                    <a:noFill/>
                  </a:ln>
                  <a:solidFill>
                    <a:schemeClr val="bg1"/>
                  </a:solidFill>
                  <a:latin typeface="Segoe UI Semibold" panose="020B0702040204020203" pitchFamily="34" charset="0"/>
                  <a:cs typeface="Segoe UI Semibold" panose="020B0702040204020203" pitchFamily="34" charset="0"/>
                </a:endParaRPr>
              </a:p>
            </p:txBody>
          </p:sp>
        </p:grpSp>
        <p:sp>
          <p:nvSpPr>
            <p:cNvPr id="24" name="Rectangle 23">
              <a:extLst>
                <a:ext uri="{FF2B5EF4-FFF2-40B4-BE49-F238E27FC236}">
                  <a16:creationId xmlns:a16="http://schemas.microsoft.com/office/drawing/2014/main" id="{07C1C8BE-BB40-4114-BC89-56CFC7939E76}"/>
                </a:ext>
              </a:extLst>
            </p:cNvPr>
            <p:cNvSpPr/>
            <p:nvPr/>
          </p:nvSpPr>
          <p:spPr bwMode="auto">
            <a:xfrm>
              <a:off x="4254941"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Scalable multi-session </a:t>
              </a:r>
              <a:r>
                <a:rPr lang="en-US" sz="1800" spc="-51" dirty="0">
                  <a:ln w="3175">
                    <a:noFill/>
                  </a:ln>
                  <a:solidFill>
                    <a:schemeClr val="tx1"/>
                  </a:solidFill>
                  <a:latin typeface="+mj-lt"/>
                  <a:cs typeface="Segoe UI" pitchFamily="34" charset="0"/>
                </a:rPr>
                <a:t>modern </a:t>
              </a:r>
              <a:r>
                <a:rPr lang="en-US" sz="1800" spc="-51" dirty="0">
                  <a:ln w="3175">
                    <a:noFill/>
                  </a:ln>
                  <a:solidFill>
                    <a:schemeClr val="tx1"/>
                  </a:solidFill>
                  <a:cs typeface="Segoe UI" pitchFamily="34" charset="0"/>
                </a:rPr>
                <a:t>Windows user experience with Windows 10 Enterprise security </a:t>
              </a:r>
            </a:p>
          </p:txBody>
        </p:sp>
        <p:sp>
          <p:nvSpPr>
            <p:cNvPr id="26" name="Rectangle 25">
              <a:extLst>
                <a:ext uri="{FF2B5EF4-FFF2-40B4-BE49-F238E27FC236}">
                  <a16:creationId xmlns:a16="http://schemas.microsoft.com/office/drawing/2014/main" id="{FDB40FC6-20B4-4275-9C4D-2E8B987BE82E}"/>
                </a:ext>
              </a:extLst>
            </p:cNvPr>
            <p:cNvSpPr/>
            <p:nvPr/>
          </p:nvSpPr>
          <p:spPr>
            <a:xfrm>
              <a:off x="4404123" y="4290655"/>
              <a:ext cx="335795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Multiple sessions</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grpSp>
      <p:grpSp>
        <p:nvGrpSpPr>
          <p:cNvPr id="41" name="Group 40">
            <a:extLst>
              <a:ext uri="{FF2B5EF4-FFF2-40B4-BE49-F238E27FC236}">
                <a16:creationId xmlns:a16="http://schemas.microsoft.com/office/drawing/2014/main" id="{9EA3B13B-0A69-4949-8CD2-8FF7F8B8452C}"/>
              </a:ext>
            </a:extLst>
          </p:cNvPr>
          <p:cNvGrpSpPr/>
          <p:nvPr/>
        </p:nvGrpSpPr>
        <p:grpSpPr>
          <a:xfrm>
            <a:off x="4102712" y="1789925"/>
            <a:ext cx="586309" cy="586309"/>
            <a:chOff x="5697497" y="1025843"/>
            <a:chExt cx="835378" cy="835378"/>
          </a:xfrm>
        </p:grpSpPr>
        <p:sp>
          <p:nvSpPr>
            <p:cNvPr id="42" name="Oval 41">
              <a:extLst>
                <a:ext uri="{FF2B5EF4-FFF2-40B4-BE49-F238E27FC236}">
                  <a16:creationId xmlns:a16="http://schemas.microsoft.com/office/drawing/2014/main" id="{94BC1645-36A4-4420-A622-A95BE9329B8E}"/>
                </a:ext>
              </a:extLst>
            </p:cNvPr>
            <p:cNvSpPr/>
            <p:nvPr/>
          </p:nvSpPr>
          <p:spPr bwMode="auto">
            <a:xfrm>
              <a:off x="5697497" y="1025843"/>
              <a:ext cx="835378" cy="83537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1428">
                <a:solidFill>
                  <a:srgbClr val="505050"/>
                </a:solidFill>
                <a:latin typeface="Segoe Pro Semibold" panose="020B0702040504020203" pitchFamily="34" charset="0"/>
                <a:cs typeface="Segoe UI Light"/>
              </a:endParaRPr>
            </a:p>
          </p:txBody>
        </p:sp>
        <p:sp>
          <p:nvSpPr>
            <p:cNvPr id="43" name="Ribbon2_F19B" title="Icon of a star shaped ribbon">
              <a:extLst>
                <a:ext uri="{FF2B5EF4-FFF2-40B4-BE49-F238E27FC236}">
                  <a16:creationId xmlns:a16="http://schemas.microsoft.com/office/drawing/2014/main" id="{DA6A156C-3CF7-4871-9F9A-ADB78FAD284C}"/>
                </a:ext>
              </a:extLst>
            </p:cNvPr>
            <p:cNvSpPr>
              <a:spLocks noChangeAspect="1" noEditPoints="1"/>
            </p:cNvSpPr>
            <p:nvPr/>
          </p:nvSpPr>
          <p:spPr bwMode="auto">
            <a:xfrm>
              <a:off x="5935103" y="1191316"/>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sp>
        <p:nvSpPr>
          <p:cNvPr id="65" name="Freeform: Shape 64">
            <a:extLst>
              <a:ext uri="{FF2B5EF4-FFF2-40B4-BE49-F238E27FC236}">
                <a16:creationId xmlns:a16="http://schemas.microsoft.com/office/drawing/2014/main" id="{3CB547D5-BC05-4A85-91E6-A0E75F9E8BF5}"/>
              </a:ext>
            </a:extLst>
          </p:cNvPr>
          <p:cNvSpPr/>
          <p:nvPr/>
        </p:nvSpPr>
        <p:spPr bwMode="auto">
          <a:xfrm>
            <a:off x="298366"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66" name="Group 65">
            <a:extLst>
              <a:ext uri="{FF2B5EF4-FFF2-40B4-BE49-F238E27FC236}">
                <a16:creationId xmlns:a16="http://schemas.microsoft.com/office/drawing/2014/main" id="{3B47198D-2FF9-4FE6-A7B9-DEF7B84FA0B2}"/>
              </a:ext>
            </a:extLst>
          </p:cNvPr>
          <p:cNvGrpSpPr/>
          <p:nvPr/>
        </p:nvGrpSpPr>
        <p:grpSpPr>
          <a:xfrm>
            <a:off x="2" y="1955189"/>
            <a:ext cx="3961383" cy="889611"/>
            <a:chOff x="1" y="1853589"/>
            <a:chExt cx="5880554" cy="889611"/>
          </a:xfrm>
        </p:grpSpPr>
        <p:sp>
          <p:nvSpPr>
            <p:cNvPr id="75" name="Rectangle 74">
              <a:extLst>
                <a:ext uri="{FF2B5EF4-FFF2-40B4-BE49-F238E27FC236}">
                  <a16:creationId xmlns:a16="http://schemas.microsoft.com/office/drawing/2014/main" id="{02DAC269-A277-4FBE-9AFB-E951E84EF422}"/>
                </a:ext>
              </a:extLst>
            </p:cNvPr>
            <p:cNvSpPr/>
            <p:nvPr/>
          </p:nvSpPr>
          <p:spPr bwMode="auto">
            <a:xfrm>
              <a:off x="1" y="1853589"/>
              <a:ext cx="5880554"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62288B4B-A630-45B6-8487-126801809EEE}"/>
                </a:ext>
              </a:extLst>
            </p:cNvPr>
            <p:cNvSpPr/>
            <p:nvPr/>
          </p:nvSpPr>
          <p:spPr>
            <a:xfrm>
              <a:off x="607651"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Server</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RD Session Host</a:t>
              </a:r>
              <a:endParaRPr lang="en-US" sz="2000" dirty="0">
                <a:solidFill>
                  <a:schemeClr val="bg1"/>
                </a:solidFill>
                <a:latin typeface="Segoe UI Semibold" panose="020B0702040204020203" pitchFamily="34" charset="0"/>
                <a:cs typeface="Segoe UI Semibold" panose="020B0702040204020203" pitchFamily="34" charset="0"/>
              </a:endParaRPr>
            </a:p>
          </p:txBody>
        </p:sp>
      </p:grpSp>
      <p:sp>
        <p:nvSpPr>
          <p:cNvPr id="69" name="Rectangle 68">
            <a:extLst>
              <a:ext uri="{FF2B5EF4-FFF2-40B4-BE49-F238E27FC236}">
                <a16:creationId xmlns:a16="http://schemas.microsoft.com/office/drawing/2014/main" id="{4B8E6978-EF06-4CA7-946D-EA3736F25F9B}"/>
              </a:ext>
            </a:extLst>
          </p:cNvPr>
          <p:cNvSpPr/>
          <p:nvPr/>
        </p:nvSpPr>
        <p:spPr bwMode="auto">
          <a:xfrm>
            <a:off x="2"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Scalable </a:t>
            </a:r>
            <a:r>
              <a:rPr lang="en-US" sz="1800" dirty="0">
                <a:solidFill>
                  <a:schemeClr val="tx1"/>
                </a:solidFill>
              </a:rPr>
              <a:t>multi-session</a:t>
            </a:r>
            <a:r>
              <a:rPr lang="en-US" sz="1800" spc="-51" dirty="0">
                <a:ln w="3175">
                  <a:noFill/>
                </a:ln>
                <a:solidFill>
                  <a:schemeClr val="tx1"/>
                </a:solidFill>
                <a:cs typeface="Segoe UI" pitchFamily="34" charset="0"/>
              </a:rPr>
              <a:t> </a:t>
            </a:r>
            <a:r>
              <a:rPr lang="en-US" sz="1800" spc="-51" dirty="0">
                <a:ln w="3175">
                  <a:noFill/>
                </a:ln>
                <a:solidFill>
                  <a:schemeClr val="tx1"/>
                </a:solidFill>
                <a:latin typeface="+mj-lt"/>
                <a:cs typeface="Segoe UI" pitchFamily="34" charset="0"/>
              </a:rPr>
              <a:t>legacy</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environment</a:t>
            </a:r>
          </a:p>
        </p:txBody>
      </p:sp>
      <p:sp>
        <p:nvSpPr>
          <p:cNvPr id="71" name="Rectangle 70">
            <a:extLst>
              <a:ext uri="{FF2B5EF4-FFF2-40B4-BE49-F238E27FC236}">
                <a16:creationId xmlns:a16="http://schemas.microsoft.com/office/drawing/2014/main" id="{FCCC4423-6CE1-445C-9B66-F25F08800142}"/>
              </a:ext>
            </a:extLst>
          </p:cNvPr>
          <p:cNvSpPr/>
          <p:nvPr/>
        </p:nvSpPr>
        <p:spPr>
          <a:xfrm>
            <a:off x="149184" y="4230267"/>
            <a:ext cx="3357957"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Server</a:t>
            </a:r>
          </a:p>
          <a:p>
            <a:pPr algn="ctr" defTabSz="878054">
              <a:spcBef>
                <a:spcPts val="816"/>
              </a:spcBef>
              <a:spcAft>
                <a:spcPts val="612"/>
              </a:spcAft>
              <a:defRPr/>
            </a:pPr>
            <a:r>
              <a:rPr lang="en-US" sz="1800" spc="-51" dirty="0">
                <a:ln w="3175">
                  <a:noFill/>
                </a:ln>
                <a:cs typeface="Segoe UI" pitchFamily="34" charset="0"/>
              </a:rPr>
              <a:t>Multiple sessions</a:t>
            </a:r>
          </a:p>
          <a:p>
            <a:pPr algn="ctr" defTabSz="878054">
              <a:spcBef>
                <a:spcPts val="816"/>
              </a:spcBef>
              <a:spcAft>
                <a:spcPts val="612"/>
              </a:spcAft>
              <a:defRPr/>
            </a:pPr>
            <a:r>
              <a:rPr lang="en-US" sz="1800" spc="-51" dirty="0">
                <a:ln w="3175">
                  <a:noFill/>
                </a:ln>
                <a:cs typeface="Segoe UI" pitchFamily="34" charset="0"/>
              </a:rPr>
              <a:t>Win32</a:t>
            </a:r>
          </a:p>
          <a:p>
            <a:pPr algn="ctr" defTabSz="878054">
              <a:spcBef>
                <a:spcPts val="816"/>
              </a:spcBef>
              <a:spcAft>
                <a:spcPts val="612"/>
              </a:spcAft>
              <a:defRPr/>
            </a:pPr>
            <a:r>
              <a:rPr lang="en-US" sz="1800" spc="-51" dirty="0">
                <a:ln w="3175">
                  <a:noFill/>
                </a:ln>
                <a:cs typeface="Segoe UI" pitchFamily="34" charset="0"/>
              </a:rPr>
              <a:t>Office 2019 Perpetual</a:t>
            </a:r>
          </a:p>
          <a:p>
            <a:pPr algn="ctr" defTabSz="878054">
              <a:spcBef>
                <a:spcPts val="816"/>
              </a:spcBef>
              <a:spcAft>
                <a:spcPts val="612"/>
              </a:spcAft>
              <a:defRPr/>
            </a:pPr>
            <a:r>
              <a:rPr lang="en-US" sz="1800" spc="-51" dirty="0">
                <a:ln w="3175">
                  <a:noFill/>
                </a:ln>
                <a:cs typeface="Segoe UI" pitchFamily="34" charset="0"/>
              </a:rPr>
              <a:t>Long-Term Servicing Channel</a:t>
            </a:r>
          </a:p>
        </p:txBody>
      </p:sp>
      <p:sp>
        <p:nvSpPr>
          <p:cNvPr id="67" name="Freeform: Shape 66">
            <a:extLst>
              <a:ext uri="{FF2B5EF4-FFF2-40B4-BE49-F238E27FC236}">
                <a16:creationId xmlns:a16="http://schemas.microsoft.com/office/drawing/2014/main" id="{E7EAD25F-E329-4D4F-AF7F-60C9290E9A7D}"/>
              </a:ext>
            </a:extLst>
          </p:cNvPr>
          <p:cNvSpPr/>
          <p:nvPr/>
        </p:nvSpPr>
        <p:spPr bwMode="auto">
          <a:xfrm>
            <a:off x="8790849"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68" name="Group 67">
            <a:extLst>
              <a:ext uri="{FF2B5EF4-FFF2-40B4-BE49-F238E27FC236}">
                <a16:creationId xmlns:a16="http://schemas.microsoft.com/office/drawing/2014/main" id="{C201F5C3-B714-46DE-BBB6-91267D1E1B35}"/>
              </a:ext>
            </a:extLst>
          </p:cNvPr>
          <p:cNvGrpSpPr/>
          <p:nvPr/>
        </p:nvGrpSpPr>
        <p:grpSpPr>
          <a:xfrm>
            <a:off x="8475092" y="1955189"/>
            <a:ext cx="3961383" cy="889611"/>
            <a:chOff x="6555921" y="1853589"/>
            <a:chExt cx="5880554" cy="889611"/>
          </a:xfrm>
        </p:grpSpPr>
        <p:sp>
          <p:nvSpPr>
            <p:cNvPr id="73" name="Rectangle 72">
              <a:extLst>
                <a:ext uri="{FF2B5EF4-FFF2-40B4-BE49-F238E27FC236}">
                  <a16:creationId xmlns:a16="http://schemas.microsoft.com/office/drawing/2014/main" id="{1A8A6438-AE97-4C32-BBAD-07E78427E274}"/>
                </a:ext>
              </a:extLst>
            </p:cNvPr>
            <p:cNvSpPr/>
            <p:nvPr/>
          </p:nvSpPr>
          <p:spPr bwMode="auto">
            <a:xfrm>
              <a:off x="6555921" y="1853589"/>
              <a:ext cx="5880554"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71F984EF-14ED-4BDE-A46B-5A3BE6C9D65B}"/>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a:t>
              </a:r>
            </a:p>
          </p:txBody>
        </p:sp>
      </p:grpSp>
      <p:sp>
        <p:nvSpPr>
          <p:cNvPr id="70" name="Rectangle 69">
            <a:extLst>
              <a:ext uri="{FF2B5EF4-FFF2-40B4-BE49-F238E27FC236}">
                <a16:creationId xmlns:a16="http://schemas.microsoft.com/office/drawing/2014/main" id="{4E877014-C161-44AF-B3AF-8453FB23F35C}"/>
              </a:ext>
            </a:extLst>
          </p:cNvPr>
          <p:cNvSpPr/>
          <p:nvPr/>
        </p:nvSpPr>
        <p:spPr bwMode="auto">
          <a:xfrm>
            <a:off x="8492485"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Native single-session </a:t>
            </a:r>
            <a:r>
              <a:rPr lang="en-US" sz="1800" spc="-51" dirty="0">
                <a:ln w="3175">
                  <a:noFill/>
                </a:ln>
                <a:solidFill>
                  <a:schemeClr val="tx1"/>
                </a:solidFill>
                <a:latin typeface="+mj-lt"/>
                <a:cs typeface="Segoe UI" pitchFamily="34" charset="0"/>
              </a:rPr>
              <a:t>modern</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experience</a:t>
            </a:r>
          </a:p>
        </p:txBody>
      </p:sp>
      <p:sp>
        <p:nvSpPr>
          <p:cNvPr id="72" name="Rectangle 71">
            <a:extLst>
              <a:ext uri="{FF2B5EF4-FFF2-40B4-BE49-F238E27FC236}">
                <a16:creationId xmlns:a16="http://schemas.microsoft.com/office/drawing/2014/main" id="{2793CB8E-323B-4282-86B3-6AA99F3FA9FB}"/>
              </a:ext>
            </a:extLst>
          </p:cNvPr>
          <p:cNvSpPr/>
          <p:nvPr/>
        </p:nvSpPr>
        <p:spPr>
          <a:xfrm>
            <a:off x="8641667" y="4230267"/>
            <a:ext cx="3357957"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Single session</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a:t>
            </a:r>
            <a:r>
              <a:rPr lang="en-US" sz="1800" spc="-51" dirty="0" err="1">
                <a:ln w="3175">
                  <a:noFill/>
                </a:ln>
                <a:cs typeface="Segoe UI" pitchFamily="34" charset="0"/>
              </a:rPr>
              <a:t>ProPlus</a:t>
            </a:r>
            <a:endParaRPr lang="en-US" sz="1800" spc="-51" dirty="0">
              <a:ln w="3175">
                <a:noFill/>
              </a:ln>
              <a:cs typeface="Segoe UI" pitchFamily="34" charset="0"/>
            </a:endParaRPr>
          </a:p>
          <a:p>
            <a:pPr algn="ctr" defTabSz="878054">
              <a:spcBef>
                <a:spcPts val="816"/>
              </a:spcBef>
              <a:spcAft>
                <a:spcPts val="612"/>
              </a:spcAft>
              <a:defRPr/>
            </a:pPr>
            <a:r>
              <a:rPr lang="en-US" sz="1800" spc="-51" dirty="0">
                <a:ln w="3175">
                  <a:noFill/>
                </a:ln>
                <a:cs typeface="Segoe UI" pitchFamily="34" charset="0"/>
              </a:rPr>
              <a:t>Semi-Annual Channel</a:t>
            </a:r>
          </a:p>
        </p:txBody>
      </p:sp>
    </p:spTree>
    <p:extLst>
      <p:ext uri="{BB962C8B-B14F-4D97-AF65-F5344CB8AC3E}">
        <p14:creationId xmlns:p14="http://schemas.microsoft.com/office/powerpoint/2010/main" val="3938534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D8B58C-7A31-4295-B274-BF2ACBE2864E}"/>
              </a:ext>
            </a:extLst>
          </p:cNvPr>
          <p:cNvGrpSpPr/>
          <p:nvPr/>
        </p:nvGrpSpPr>
        <p:grpSpPr>
          <a:xfrm>
            <a:off x="710860" y="1101962"/>
            <a:ext cx="4515765" cy="4790600"/>
            <a:chOff x="888624" y="1656686"/>
            <a:chExt cx="4427623" cy="4697093"/>
          </a:xfrm>
        </p:grpSpPr>
        <p:sp>
          <p:nvSpPr>
            <p:cNvPr id="31" name="Oval 30">
              <a:extLst>
                <a:ext uri="{FF2B5EF4-FFF2-40B4-BE49-F238E27FC236}">
                  <a16:creationId xmlns:a16="http://schemas.microsoft.com/office/drawing/2014/main" id="{0CDEF004-E4DF-4215-8A91-8F3E51421BE5}"/>
                </a:ext>
              </a:extLst>
            </p:cNvPr>
            <p:cNvSpPr/>
            <p:nvPr/>
          </p:nvSpPr>
          <p:spPr bwMode="auto">
            <a:xfrm>
              <a:off x="915222" y="3358391"/>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a:solidFill>
                    <a:srgbClr val="0078D7"/>
                  </a:solidFill>
                  <a:latin typeface="Segoe UI Semibold"/>
                  <a:ea typeface="Segoe UI" pitchFamily="34" charset="0"/>
                  <a:cs typeface="Segoe UI" pitchFamily="34" charset="0"/>
                </a:rPr>
                <a:t>+</a:t>
              </a:r>
            </a:p>
          </p:txBody>
        </p:sp>
        <p:sp>
          <p:nvSpPr>
            <p:cNvPr id="32" name="Oval 31">
              <a:extLst>
                <a:ext uri="{FF2B5EF4-FFF2-40B4-BE49-F238E27FC236}">
                  <a16:creationId xmlns:a16="http://schemas.microsoft.com/office/drawing/2014/main" id="{57CD56DC-315B-45B6-8E09-16999487C92A}"/>
                </a:ext>
              </a:extLst>
            </p:cNvPr>
            <p:cNvSpPr/>
            <p:nvPr/>
          </p:nvSpPr>
          <p:spPr bwMode="auto">
            <a:xfrm>
              <a:off x="888624" y="5108992"/>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dirty="0">
                  <a:solidFill>
                    <a:srgbClr val="0078D7"/>
                  </a:solidFill>
                  <a:latin typeface="Segoe UI Semibold"/>
                  <a:ea typeface="Segoe UI" pitchFamily="34" charset="0"/>
                  <a:cs typeface="Segoe UI" pitchFamily="34" charset="0"/>
                </a:rPr>
                <a:t>+</a:t>
              </a:r>
            </a:p>
          </p:txBody>
        </p:sp>
        <p:sp>
          <p:nvSpPr>
            <p:cNvPr id="34" name="Oval 33">
              <a:extLst>
                <a:ext uri="{FF2B5EF4-FFF2-40B4-BE49-F238E27FC236}">
                  <a16:creationId xmlns:a16="http://schemas.microsoft.com/office/drawing/2014/main" id="{832A1C40-81A9-4334-A4FB-9924661D94E9}"/>
                </a:ext>
              </a:extLst>
            </p:cNvPr>
            <p:cNvSpPr/>
            <p:nvPr/>
          </p:nvSpPr>
          <p:spPr bwMode="auto">
            <a:xfrm>
              <a:off x="915222" y="4226226"/>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a:solidFill>
                    <a:srgbClr val="0078D7"/>
                  </a:solidFill>
                  <a:latin typeface="Segoe UI Semibold"/>
                  <a:ea typeface="Segoe UI" pitchFamily="34" charset="0"/>
                  <a:cs typeface="Segoe UI" pitchFamily="34" charset="0"/>
                </a:rPr>
                <a:t>+</a:t>
              </a:r>
            </a:p>
          </p:txBody>
        </p:sp>
        <p:sp>
          <p:nvSpPr>
            <p:cNvPr id="42" name="Text Placeholder 2">
              <a:extLst>
                <a:ext uri="{FF2B5EF4-FFF2-40B4-BE49-F238E27FC236}">
                  <a16:creationId xmlns:a16="http://schemas.microsoft.com/office/drawing/2014/main" id="{135E9C46-A556-4B3F-B295-27B27E4B7A30}"/>
                </a:ext>
              </a:extLst>
            </p:cNvPr>
            <p:cNvSpPr txBox="1">
              <a:spLocks/>
            </p:cNvSpPr>
            <p:nvPr/>
          </p:nvSpPr>
          <p:spPr>
            <a:xfrm>
              <a:off x="888624" y="2368572"/>
              <a:ext cx="4395825" cy="52629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lnSpc>
                  <a:spcPct val="95000"/>
                </a:lnSpc>
                <a:defRPr/>
              </a:pPr>
              <a:r>
                <a:rPr lang="en-US" sz="1800" dirty="0">
                  <a:latin typeface="Segoe UI"/>
                </a:rPr>
                <a:t>The best virtual desktop experience, delivered on Azure</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432849" y="4207347"/>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defRPr/>
              </a:pPr>
              <a:r>
                <a:rPr lang="en-US" dirty="0">
                  <a:solidFill>
                    <a:srgbClr val="000000"/>
                  </a:solidFill>
                  <a:latin typeface="Segoe UI Semibold"/>
                </a:rPr>
                <a:t>Enable optimizations for </a:t>
              </a:r>
            </a:p>
            <a:p>
              <a:pPr defTabSz="932384">
                <a:defRPr/>
              </a:pPr>
              <a:r>
                <a:rPr lang="en-US" dirty="0">
                  <a:solidFill>
                    <a:srgbClr val="000000"/>
                  </a:solidFill>
                  <a:latin typeface="Segoe UI Semibold"/>
                </a:rPr>
                <a:t>Office 365 </a:t>
              </a:r>
              <a:r>
                <a:rPr lang="en-US" dirty="0" err="1">
                  <a:solidFill>
                    <a:srgbClr val="000000"/>
                  </a:solidFill>
                  <a:latin typeface="Segoe UI Semibold"/>
                </a:rPr>
                <a:t>ProPlus</a:t>
              </a:r>
              <a:endParaRPr lang="en-US" dirty="0">
                <a:solidFill>
                  <a:srgbClr val="000000"/>
                </a:solidFill>
                <a:latin typeface="Segoe UI Semibold"/>
              </a:endParaRP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432849" y="5090113"/>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defRPr/>
              </a:pPr>
              <a:r>
                <a:rPr lang="en-US" dirty="0">
                  <a:solidFill>
                    <a:srgbClr val="000000"/>
                  </a:solidFill>
                  <a:latin typeface="Segoe UI Semibold"/>
                </a:rPr>
                <a:t>Migrate Windows Server (RDS) </a:t>
              </a:r>
            </a:p>
            <a:p>
              <a:pPr defTabSz="932384">
                <a:defRPr/>
              </a:pPr>
              <a:r>
                <a:rPr lang="en-US" dirty="0">
                  <a:solidFill>
                    <a:srgbClr val="000000"/>
                  </a:solidFill>
                  <a:latin typeface="Segoe UI Semibold"/>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432849" y="3339512"/>
              <a:ext cx="3503535"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90000"/>
                </a:lnSpc>
                <a:spcBef>
                  <a:spcPts val="0"/>
                </a:spcBef>
                <a:defRPr/>
              </a:pPr>
              <a:r>
                <a:rPr lang="en-US" sz="2040" dirty="0">
                  <a:solidFill>
                    <a:srgbClr val="000000"/>
                  </a:solidFill>
                  <a:latin typeface="Segoe UI Semibold"/>
                </a:rPr>
                <a:t>Deliver the only multi-session</a:t>
              </a:r>
            </a:p>
            <a:p>
              <a:pPr defTabSz="914016">
                <a:lnSpc>
                  <a:spcPct val="90000"/>
                </a:lnSpc>
                <a:spcBef>
                  <a:spcPts val="0"/>
                </a:spcBef>
                <a:defRPr/>
              </a:pPr>
              <a:r>
                <a:rPr lang="en-US" sz="2040" dirty="0">
                  <a:solidFill>
                    <a:srgbClr val="000000"/>
                  </a:solidFill>
                  <a:latin typeface="Segoe UI Semibold"/>
                </a:rPr>
                <a:t>Windows 10 experience</a:t>
              </a:r>
            </a:p>
          </p:txBody>
        </p:sp>
        <p:sp>
          <p:nvSpPr>
            <p:cNvPr id="49" name="Title 1">
              <a:extLst>
                <a:ext uri="{FF2B5EF4-FFF2-40B4-BE49-F238E27FC236}">
                  <a16:creationId xmlns:a16="http://schemas.microsoft.com/office/drawing/2014/main" id="{CBEE54C4-02FD-4525-8F6E-942D649C655F}"/>
                </a:ext>
              </a:extLst>
            </p:cNvPr>
            <p:cNvSpPr txBox="1">
              <a:spLocks/>
            </p:cNvSpPr>
            <p:nvPr/>
          </p:nvSpPr>
          <p:spPr>
            <a:xfrm>
              <a:off x="888625" y="1656686"/>
              <a:ext cx="4427622" cy="758022"/>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defTabSz="932563">
                <a:defRPr/>
              </a:pPr>
              <a:r>
                <a:rPr lang="en-US" sz="3199" spc="-150" dirty="0">
                  <a:latin typeface="Segoe UI Semibold"/>
                </a:rPr>
                <a:t>Windows Virtual Desktop</a:t>
              </a:r>
            </a:p>
          </p:txBody>
        </p:sp>
        <p:sp>
          <p:nvSpPr>
            <p:cNvPr id="17" name="Oval 16">
              <a:extLst>
                <a:ext uri="{FF2B5EF4-FFF2-40B4-BE49-F238E27FC236}">
                  <a16:creationId xmlns:a16="http://schemas.microsoft.com/office/drawing/2014/main" id="{EBCF793F-DDA1-4C2A-B65C-BEB834C113C9}"/>
                </a:ext>
              </a:extLst>
            </p:cNvPr>
            <p:cNvSpPr/>
            <p:nvPr/>
          </p:nvSpPr>
          <p:spPr bwMode="auto">
            <a:xfrm>
              <a:off x="888624" y="6010637"/>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dirty="0">
                  <a:solidFill>
                    <a:srgbClr val="0078D7"/>
                  </a:solidFill>
                  <a:latin typeface="Segoe UI Semibold"/>
                  <a:ea typeface="Segoe UI" pitchFamily="34" charset="0"/>
                  <a:cs typeface="Segoe UI" pitchFamily="34" charset="0"/>
                </a:rPr>
                <a:t>+</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432849" y="599175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defRPr/>
              </a:pPr>
              <a:r>
                <a:rPr lang="en-US" dirty="0">
                  <a:solidFill>
                    <a:srgbClr val="000000"/>
                  </a:solidFill>
                  <a:latin typeface="Segoe UI Semibold"/>
                </a:rPr>
                <a:t>Deploy and scale in minutes</a:t>
              </a:r>
            </a:p>
          </p:txBody>
        </p:sp>
      </p:grpSp>
      <p:grpSp>
        <p:nvGrpSpPr>
          <p:cNvPr id="3" name="Group 2">
            <a:extLst>
              <a:ext uri="{FF2B5EF4-FFF2-40B4-BE49-F238E27FC236}">
                <a16:creationId xmlns:a16="http://schemas.microsoft.com/office/drawing/2014/main" id="{2A930D2E-DFC1-41EB-89C8-0CAB3FEF803B}"/>
              </a:ext>
            </a:extLst>
          </p:cNvPr>
          <p:cNvGrpSpPr/>
          <p:nvPr/>
        </p:nvGrpSpPr>
        <p:grpSpPr>
          <a:xfrm>
            <a:off x="5994542" y="1065739"/>
            <a:ext cx="6038907" cy="4981991"/>
            <a:chOff x="5994542" y="1315939"/>
            <a:chExt cx="6038907" cy="4981991"/>
          </a:xfrm>
        </p:grpSpPr>
        <p:cxnSp>
          <p:nvCxnSpPr>
            <p:cNvPr id="20" name="Straight Connector 19">
              <a:extLst>
                <a:ext uri="{FF2B5EF4-FFF2-40B4-BE49-F238E27FC236}">
                  <a16:creationId xmlns:a16="http://schemas.microsoft.com/office/drawing/2014/main" id="{D436657E-0621-422D-AD30-24302ED83E56}"/>
                </a:ext>
              </a:extLst>
            </p:cNvPr>
            <p:cNvCxnSpPr/>
            <p:nvPr/>
          </p:nvCxnSpPr>
          <p:spPr>
            <a:xfrm>
              <a:off x="7157500"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9013993"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870486"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42" y="1315939"/>
              <a:ext cx="6038907" cy="331776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defTabSz="913834">
                <a:defRPr/>
              </a:pPr>
              <a:endParaRPr lang="en-US" sz="1800">
                <a:solidFill>
                  <a:srgbClr val="FFFFFF"/>
                </a:solidFill>
                <a:latin typeface="Segoe UI Semilight"/>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48964" y="2556054"/>
              <a:ext cx="1876422" cy="1124082"/>
              <a:chOff x="7955585" y="1981200"/>
              <a:chExt cx="2866893" cy="1752601"/>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32067"/>
                <a:ext cx="2866893" cy="1682622"/>
              </a:xfrm>
              <a:prstGeom prst="rect">
                <a:avLst/>
              </a:prstGeom>
              <a:noFill/>
            </p:spPr>
            <p:txBody>
              <a:bodyPr wrap="square" lIns="186494" tIns="149196" rIns="186494" bIns="149196" rtlCol="0" anchor="ctr">
                <a:spAutoFit/>
              </a:bodyPr>
              <a:lstStyle/>
              <a:p>
                <a:pPr algn="ctr" defTabSz="932418">
                  <a:lnSpc>
                    <a:spcPct val="90000"/>
                  </a:lnSpc>
                  <a:defRPr/>
                </a:pPr>
                <a:r>
                  <a:rPr lang="en-US" spc="-102" dirty="0">
                    <a:solidFill>
                      <a:srgbClr val="FFFFFF"/>
                    </a:solidFill>
                    <a:latin typeface="Segoe UI Semibold"/>
                  </a:rPr>
                  <a:t>Windows 10</a:t>
                </a:r>
              </a:p>
              <a:p>
                <a:pPr algn="ctr" defTabSz="932418">
                  <a:lnSpc>
                    <a:spcPct val="90000"/>
                  </a:lnSpc>
                  <a:defRPr/>
                </a:pPr>
                <a:r>
                  <a:rPr lang="en-US" spc="-102" dirty="0">
                    <a:solidFill>
                      <a:srgbClr val="FFFFFF"/>
                    </a:solidFill>
                    <a:latin typeface="Segoe UI Semibold"/>
                  </a:rPr>
                  <a:t>+</a:t>
                </a:r>
              </a:p>
              <a:p>
                <a:pPr algn="ctr" defTabSz="932418">
                  <a:lnSpc>
                    <a:spcPct val="90000"/>
                  </a:lnSpc>
                  <a:defRPr/>
                </a:pPr>
                <a:r>
                  <a:rPr lang="en-US" spc="-102" dirty="0">
                    <a:solidFill>
                      <a:srgbClr val="FFFFFF"/>
                    </a:solidFill>
                    <a:latin typeface="Segoe UI Semibold"/>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19237" y="4002684"/>
              <a:ext cx="1979156" cy="255321"/>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80623"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defTabSz="913834">
                <a:defRPr/>
              </a:pPr>
              <a:endParaRPr lang="en-US" sz="1800" err="1">
                <a:solidFill>
                  <a:srgbClr val="FFFFFF"/>
                </a:solidFill>
                <a:latin typeface="Segoe UI Semilight"/>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537114"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defTabSz="913834">
                <a:defRPr/>
              </a:pPr>
              <a:endParaRPr lang="en-US" sz="1800" err="1">
                <a:solidFill>
                  <a:srgbClr val="FFFFFF"/>
                </a:solidFill>
                <a:latin typeface="Segoe UI Semilight"/>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393607"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defTabSz="913834">
                <a:defRPr/>
              </a:pPr>
              <a:endParaRPr lang="en-US" sz="1800" err="1">
                <a:solidFill>
                  <a:srgbClr val="FFFFFF"/>
                </a:solidFill>
                <a:latin typeface="Segoe UI Semilight"/>
              </a:endParaRPr>
            </a:p>
          </p:txBody>
        </p:sp>
        <p:sp>
          <p:nvSpPr>
            <p:cNvPr id="33" name="CellPhone_E8EA" title="Icon of a cellphone">
              <a:extLst>
                <a:ext uri="{FF2B5EF4-FFF2-40B4-BE49-F238E27FC236}">
                  <a16:creationId xmlns:a16="http://schemas.microsoft.com/office/drawing/2014/main" id="{F1C5AA06-3725-4A50-8404-2FCDDC9E7530}"/>
                </a:ext>
              </a:extLst>
            </p:cNvPr>
            <p:cNvSpPr>
              <a:spLocks noChangeAspect="1" noEditPoints="1"/>
            </p:cNvSpPr>
            <p:nvPr/>
          </p:nvSpPr>
          <p:spPr bwMode="auto">
            <a:xfrm>
              <a:off x="7038180" y="5607769"/>
              <a:ext cx="238647" cy="39768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38" name="Laptop_E770" title="Icon of a laptop">
              <a:extLst>
                <a:ext uri="{FF2B5EF4-FFF2-40B4-BE49-F238E27FC236}">
                  <a16:creationId xmlns:a16="http://schemas.microsoft.com/office/drawing/2014/main" id="{4BB95827-FBD7-4187-8D05-CE0EF745F3D5}"/>
                </a:ext>
              </a:extLst>
            </p:cNvPr>
            <p:cNvSpPr>
              <a:spLocks noChangeAspect="1" noEditPoints="1"/>
            </p:cNvSpPr>
            <p:nvPr/>
          </p:nvSpPr>
          <p:spPr bwMode="auto">
            <a:xfrm>
              <a:off x="10621937" y="5673746"/>
              <a:ext cx="497101" cy="33170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41" name="Tablet_E70A" title="Icon of a tablet">
              <a:extLst>
                <a:ext uri="{FF2B5EF4-FFF2-40B4-BE49-F238E27FC236}">
                  <a16:creationId xmlns:a16="http://schemas.microsoft.com/office/drawing/2014/main" id="{467EDF9B-A477-48A4-A6B3-8F62BE20757D}"/>
                </a:ext>
              </a:extLst>
            </p:cNvPr>
            <p:cNvSpPr>
              <a:spLocks noChangeAspect="1" noEditPoints="1"/>
            </p:cNvSpPr>
            <p:nvPr/>
          </p:nvSpPr>
          <p:spPr bwMode="auto">
            <a:xfrm>
              <a:off x="8790298" y="5695991"/>
              <a:ext cx="447391" cy="3284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9099475" y="2556054"/>
              <a:ext cx="1650828" cy="112408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41779" y="2159456"/>
                <a:ext cx="2053499" cy="1400696"/>
              </a:xfrm>
              <a:prstGeom prst="rect">
                <a:avLst/>
              </a:prstGeom>
              <a:noFill/>
            </p:spPr>
            <p:txBody>
              <a:bodyPr wrap="none" lIns="186494" tIns="149196" rIns="186494" bIns="149196" rtlCol="0" anchor="ctr">
                <a:spAutoFit/>
              </a:bodyPr>
              <a:lstStyle/>
              <a:p>
                <a:pPr algn="ctr" defTabSz="932418">
                  <a:lnSpc>
                    <a:spcPct val="90000"/>
                  </a:lnSpc>
                  <a:spcAft>
                    <a:spcPts val="612"/>
                  </a:spcAft>
                  <a:defRPr/>
                </a:pPr>
                <a:r>
                  <a:rPr lang="en-US" spc="-102" dirty="0">
                    <a:solidFill>
                      <a:srgbClr val="FFFFFF"/>
                    </a:solidFill>
                    <a:latin typeface="Segoe UI Semibold"/>
                  </a:rPr>
                  <a:t>Windows </a:t>
                </a:r>
              </a:p>
              <a:p>
                <a:pPr algn="ctr" defTabSz="932418">
                  <a:lnSpc>
                    <a:spcPct val="90000"/>
                  </a:lnSpc>
                  <a:spcAft>
                    <a:spcPts val="612"/>
                  </a:spcAft>
                  <a:defRPr/>
                </a:pPr>
                <a:r>
                  <a:rPr lang="en-US" spc="-102" dirty="0">
                    <a:solidFill>
                      <a:srgbClr val="FFFFFF"/>
                    </a:solidFill>
                    <a:latin typeface="Segoe UI Semibold"/>
                  </a:rPr>
                  <a:t>Server</a:t>
                </a:r>
              </a:p>
            </p:txBody>
          </p:sp>
        </p:grpSp>
      </p:grpSp>
    </p:spTree>
    <p:extLst>
      <p:ext uri="{BB962C8B-B14F-4D97-AF65-F5344CB8AC3E}">
        <p14:creationId xmlns:p14="http://schemas.microsoft.com/office/powerpoint/2010/main" val="30974643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B9C5A9A-FF00-4902-8CB3-D009E8914BE8}"/>
              </a:ext>
            </a:extLst>
          </p:cNvPr>
          <p:cNvGraphicFramePr>
            <a:graphicFrameLocks noChangeAspect="1"/>
          </p:cNvGraphicFramePr>
          <p:nvPr>
            <p:custDataLst>
              <p:tags r:id="rId2"/>
            </p:custDataLst>
            <p:extLst>
              <p:ext uri="{D42A27DB-BD31-4B8C-83A1-F6EECF244321}">
                <p14:modId xmlns:p14="http://schemas.microsoft.com/office/powerpoint/2010/main" val="966071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5" name="think-cell Slide" r:id="rId6" imgW="425" imgH="424" progId="TCLayout.ActiveDocument.1">
                  <p:embed/>
                </p:oleObj>
              </mc:Choice>
              <mc:Fallback>
                <p:oleObj name="think-cell Slide" r:id="rId6" imgW="425" imgH="424" progId="TCLayout.ActiveDocument.1">
                  <p:embed/>
                  <p:pic>
                    <p:nvPicPr>
                      <p:cNvPr id="7" name="Object 6" hidden="1">
                        <a:extLst>
                          <a:ext uri="{FF2B5EF4-FFF2-40B4-BE49-F238E27FC236}">
                            <a16:creationId xmlns:a16="http://schemas.microsoft.com/office/drawing/2014/main" id="{9B9C5A9A-FF00-4902-8CB3-D009E8914BE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9B95C0-F3CE-4D87-B260-AEAB03FD3FB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pic>
        <p:nvPicPr>
          <p:cNvPr id="21" name="Picture Placeholder 4" descr="A person sitting at a table using a computer&#10;&#10;Description generated with very high confidence">
            <a:extLst>
              <a:ext uri="{FF2B5EF4-FFF2-40B4-BE49-F238E27FC236}">
                <a16:creationId xmlns:a16="http://schemas.microsoft.com/office/drawing/2014/main" id="{670F76C2-F942-49A9-B484-D8B597C9D6D7}"/>
              </a:ext>
            </a:extLst>
          </p:cNvPr>
          <p:cNvPicPr>
            <a:picLocks noChangeAspect="1"/>
          </p:cNvPicPr>
          <p:nvPr/>
        </p:nvPicPr>
        <p:blipFill rotWithShape="1">
          <a:blip r:embed="rId8">
            <a:extLst>
              <a:ext uri="{28A0092B-C50C-407E-A947-70E740481C1C}">
                <a14:useLocalDpi xmlns:a14="http://schemas.microsoft.com/office/drawing/2010/main" val="0"/>
              </a:ext>
            </a:extLst>
          </a:blip>
          <a:srcRect l="3260" t="29490" b="24043"/>
          <a:stretch/>
        </p:blipFill>
        <p:spPr>
          <a:xfrm>
            <a:off x="-1" y="0"/>
            <a:ext cx="12434711" cy="6994525"/>
          </a:xfrm>
          <a:prstGeom prst="rect">
            <a:avLst/>
          </a:prstGeom>
        </p:spPr>
      </p:pic>
      <p:sp>
        <p:nvSpPr>
          <p:cNvPr id="15" name="Freeform: Shape 14">
            <a:extLst>
              <a:ext uri="{FF2B5EF4-FFF2-40B4-BE49-F238E27FC236}">
                <a16:creationId xmlns:a16="http://schemas.microsoft.com/office/drawing/2014/main" id="{1C04AECF-740B-43EF-B463-3CC7D9FAFA7A}"/>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71A290DF-5747-46D0-B2FB-3AC9F25A4FFE}"/>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5B5A643F-340B-4093-BDC4-1FA49CEB877C}"/>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3CEB5B1A-9E67-4679-A74D-4D939B6BA8D6}"/>
              </a:ext>
            </a:extLst>
          </p:cNvPr>
          <p:cNvSpPr>
            <a:spLocks noGrp="1"/>
          </p:cNvSpPr>
          <p:nvPr>
            <p:ph type="title"/>
          </p:nvPr>
        </p:nvSpPr>
        <p:spPr>
          <a:xfrm>
            <a:off x="434975" y="449264"/>
            <a:ext cx="6384925" cy="773112"/>
          </a:xfrm>
        </p:spPr>
        <p:txBody>
          <a:bodyPr/>
          <a:lstStyle/>
          <a:p>
            <a:r>
              <a:rPr lang="en-US" dirty="0"/>
              <a:t>Windows Virtual Desktop Benefits</a:t>
            </a:r>
          </a:p>
        </p:txBody>
      </p:sp>
      <p:sp>
        <p:nvSpPr>
          <p:cNvPr id="22" name="Text Placeholder 3">
            <a:extLst>
              <a:ext uri="{FF2B5EF4-FFF2-40B4-BE49-F238E27FC236}">
                <a16:creationId xmlns:a16="http://schemas.microsoft.com/office/drawing/2014/main" id="{30B576E0-19E9-4BC4-A059-85097CC00650}"/>
              </a:ext>
            </a:extLst>
          </p:cNvPr>
          <p:cNvSpPr txBox="1">
            <a:spLocks/>
          </p:cNvSpPr>
          <p:nvPr/>
        </p:nvSpPr>
        <p:spPr>
          <a:xfrm>
            <a:off x="434976" y="1220199"/>
            <a:ext cx="5407885" cy="4891315"/>
          </a:xfrm>
          <a:prstGeom prst="rect">
            <a:avLst/>
          </a:prstGeom>
        </p:spPr>
        <p:txBody>
          <a:bodyPr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2000" spc="-10" dirty="0">
                <a:solidFill>
                  <a:schemeClr val="tx1"/>
                </a:solidFill>
              </a:rPr>
              <a:t>Enables a multi-session Windows 10 experience, optimized for Office 365 </a:t>
            </a:r>
            <a:r>
              <a:rPr lang="en-US" sz="2000" spc="-10" dirty="0" err="1">
                <a:solidFill>
                  <a:schemeClr val="tx1"/>
                </a:solidFill>
              </a:rPr>
              <a:t>ProPlus</a:t>
            </a:r>
            <a:endParaRPr lang="en-US" sz="2000" spc="-10" dirty="0">
              <a:solidFill>
                <a:schemeClr val="tx1"/>
              </a:solidFill>
            </a:endParaRPr>
          </a:p>
          <a:p>
            <a:pPr>
              <a:lnSpc>
                <a:spcPct val="100000"/>
              </a:lnSpc>
              <a:spcBef>
                <a:spcPts val="2400"/>
              </a:spcBef>
            </a:pPr>
            <a:r>
              <a:rPr lang="en-US" sz="2000" spc="-10" dirty="0">
                <a:solidFill>
                  <a:schemeClr val="tx1"/>
                </a:solidFill>
              </a:rPr>
              <a:t>Supports Windows Server (2012R2 +)</a:t>
            </a:r>
          </a:p>
          <a:p>
            <a:pPr>
              <a:lnSpc>
                <a:spcPct val="100000"/>
              </a:lnSpc>
              <a:spcBef>
                <a:spcPts val="2400"/>
              </a:spcBef>
            </a:pPr>
            <a:r>
              <a:rPr lang="en-US" sz="2000" spc="-10" dirty="0">
                <a:solidFill>
                  <a:schemeClr val="tx1"/>
                </a:solidFill>
              </a:rPr>
              <a:t>Most flexible service allowing you to virtualize both desktops and apps</a:t>
            </a:r>
          </a:p>
          <a:p>
            <a:pPr>
              <a:lnSpc>
                <a:spcPct val="100000"/>
              </a:lnSpc>
              <a:spcBef>
                <a:spcPts val="2400"/>
              </a:spcBef>
            </a:pPr>
            <a:r>
              <a:rPr lang="en-US" sz="2000" spc="-10" dirty="0">
                <a:solidFill>
                  <a:schemeClr val="tx1"/>
                </a:solidFill>
              </a:rPr>
              <a:t>Windows 7 virtual desktop with free Extended</a:t>
            </a:r>
            <a:br>
              <a:rPr lang="ar-SA" sz="2000" spc="-10" dirty="0">
                <a:solidFill>
                  <a:schemeClr val="tx1"/>
                </a:solidFill>
              </a:rPr>
            </a:br>
            <a:r>
              <a:rPr lang="en-US" sz="2000" spc="-10" dirty="0">
                <a:solidFill>
                  <a:schemeClr val="tx1"/>
                </a:solidFill>
              </a:rPr>
              <a:t>Security Updates</a:t>
            </a:r>
          </a:p>
          <a:p>
            <a:pPr>
              <a:lnSpc>
                <a:spcPct val="100000"/>
              </a:lnSpc>
              <a:spcBef>
                <a:spcPts val="2400"/>
              </a:spcBef>
            </a:pPr>
            <a:r>
              <a:rPr lang="en-US" sz="2000" spc="-10" dirty="0">
                <a:solidFill>
                  <a:schemeClr val="tx1"/>
                </a:solidFill>
              </a:rPr>
              <a:t>Integrated with the security and management</a:t>
            </a:r>
            <a:br>
              <a:rPr lang="en-US" sz="2000" spc="-10" dirty="0">
                <a:solidFill>
                  <a:schemeClr val="tx1"/>
                </a:solidFill>
              </a:rPr>
            </a:br>
            <a:r>
              <a:rPr lang="en-US" sz="2000" spc="-10" dirty="0">
                <a:solidFill>
                  <a:schemeClr val="tx1"/>
                </a:solidFill>
              </a:rPr>
              <a:t>of Microsoft 365</a:t>
            </a:r>
          </a:p>
        </p:txBody>
      </p:sp>
    </p:spTree>
    <p:extLst>
      <p:ext uri="{BB962C8B-B14F-4D97-AF65-F5344CB8AC3E}">
        <p14:creationId xmlns:p14="http://schemas.microsoft.com/office/powerpoint/2010/main" val="16664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5B19E3C6-A7A7-48FF-98C8-8095F0FD6D9A}"/>
              </a:ext>
            </a:extLst>
          </p:cNvPr>
          <p:cNvGraphicFramePr>
            <a:graphicFrameLocks noChangeAspect="1"/>
          </p:cNvGraphicFramePr>
          <p:nvPr>
            <p:custDataLst>
              <p:tags r:id="rId2"/>
            </p:custDataLst>
            <p:extLst>
              <p:ext uri="{D42A27DB-BD31-4B8C-83A1-F6EECF244321}">
                <p14:modId xmlns:p14="http://schemas.microsoft.com/office/powerpoint/2010/main" val="794701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3" name="think-cell Slide" r:id="rId6" imgW="425" imgH="424" progId="TCLayout.ActiveDocument.1">
                  <p:embed/>
                </p:oleObj>
              </mc:Choice>
              <mc:Fallback>
                <p:oleObj name="think-cell Slide" r:id="rId6" imgW="425" imgH="424" progId="TCLayout.ActiveDocument.1">
                  <p:embed/>
                  <p:pic>
                    <p:nvPicPr>
                      <p:cNvPr id="12" name="Object 11" hidden="1">
                        <a:extLst>
                          <a:ext uri="{FF2B5EF4-FFF2-40B4-BE49-F238E27FC236}">
                            <a16:creationId xmlns:a16="http://schemas.microsoft.com/office/drawing/2014/main" id="{5B19E3C6-A7A7-48FF-98C8-8095F0FD6D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6831D60-0722-457E-A281-A522FE373652}"/>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t="9656" b="5928"/>
          <a:stretch/>
        </p:blipFill>
        <p:spPr>
          <a:xfrm>
            <a:off x="0" y="0"/>
            <a:ext cx="12436474" cy="6994525"/>
          </a:xfrm>
          <a:prstGeom prst="rect">
            <a:avLst/>
          </a:prstGeom>
        </p:spPr>
      </p:pic>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p:txBody>
          <a:bodyPr/>
          <a:lstStyle/>
          <a:p>
            <a:r>
              <a:rPr lang="en-US" dirty="0"/>
              <a:t>Supported OS</a:t>
            </a:r>
            <a:endParaRPr lang="en-IN" dirty="0"/>
          </a:p>
        </p:txBody>
      </p:sp>
      <p:sp>
        <p:nvSpPr>
          <p:cNvPr id="16" name="Freeform: Shape 15">
            <a:extLst>
              <a:ext uri="{FF2B5EF4-FFF2-40B4-BE49-F238E27FC236}">
                <a16:creationId xmlns:a16="http://schemas.microsoft.com/office/drawing/2014/main" id="{13043EA5-13C3-47CF-9505-1A953747D445}"/>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itle 3">
            <a:extLst>
              <a:ext uri="{FF2B5EF4-FFF2-40B4-BE49-F238E27FC236}">
                <a16:creationId xmlns:a16="http://schemas.microsoft.com/office/drawing/2014/main" id="{A175A848-DB02-4E7A-BB3F-E4F82AD2BAD4}"/>
              </a:ext>
            </a:extLst>
          </p:cNvPr>
          <p:cNvSpPr txBox="1">
            <a:spLocks/>
          </p:cNvSpPr>
          <p:nvPr/>
        </p:nvSpPr>
        <p:spPr>
          <a:xfrm>
            <a:off x="434975" y="449264"/>
            <a:ext cx="6384925"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r>
              <a:rPr lang="en-US" dirty="0"/>
              <a:t>Supported OS</a:t>
            </a: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434976" y="1654629"/>
            <a:ext cx="5783262" cy="3399972"/>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1800" spc="-10" dirty="0">
                <a:solidFill>
                  <a:schemeClr val="tx1"/>
                </a:solidFill>
              </a:rPr>
              <a:t>Windows 10 Enterprise Multi-session</a:t>
            </a:r>
          </a:p>
          <a:p>
            <a:pPr>
              <a:lnSpc>
                <a:spcPct val="100000"/>
              </a:lnSpc>
              <a:spcBef>
                <a:spcPts val="2400"/>
              </a:spcBef>
            </a:pPr>
            <a:r>
              <a:rPr lang="en-US" sz="1800" spc="-10" dirty="0">
                <a:solidFill>
                  <a:schemeClr val="tx1"/>
                </a:solidFill>
              </a:rPr>
              <a:t>Windows 10 Enterprise Single-Session</a:t>
            </a:r>
          </a:p>
          <a:p>
            <a:pPr>
              <a:lnSpc>
                <a:spcPct val="100000"/>
              </a:lnSpc>
              <a:spcBef>
                <a:spcPts val="2400"/>
              </a:spcBef>
            </a:pPr>
            <a:r>
              <a:rPr lang="en-US" sz="1800" spc="-10" dirty="0">
                <a:solidFill>
                  <a:schemeClr val="tx1"/>
                </a:solidFill>
              </a:rPr>
              <a:t>Windows 7 Single-Session</a:t>
            </a:r>
          </a:p>
          <a:p>
            <a:pPr>
              <a:lnSpc>
                <a:spcPct val="100000"/>
              </a:lnSpc>
              <a:spcBef>
                <a:spcPts val="2400"/>
              </a:spcBef>
            </a:pPr>
            <a:r>
              <a:rPr lang="en-US" sz="1800" spc="-10" dirty="0">
                <a:solidFill>
                  <a:schemeClr val="tx1"/>
                </a:solidFill>
              </a:rPr>
              <a:t>Windows Server 2019</a:t>
            </a:r>
          </a:p>
          <a:p>
            <a:pPr>
              <a:lnSpc>
                <a:spcPct val="100000"/>
              </a:lnSpc>
              <a:spcBef>
                <a:spcPts val="2400"/>
              </a:spcBef>
            </a:pPr>
            <a:r>
              <a:rPr lang="en-US" sz="1800" spc="-10" dirty="0">
                <a:solidFill>
                  <a:schemeClr val="tx1"/>
                </a:solidFill>
              </a:rPr>
              <a:t>Windows Server 2016</a:t>
            </a:r>
          </a:p>
          <a:p>
            <a:pPr>
              <a:lnSpc>
                <a:spcPct val="100000"/>
              </a:lnSpc>
              <a:spcBef>
                <a:spcPts val="2400"/>
              </a:spcBef>
            </a:pPr>
            <a:r>
              <a:rPr lang="en-US" sz="1800" spc="-10" dirty="0">
                <a:solidFill>
                  <a:schemeClr val="tx1"/>
                </a:solidFill>
              </a:rPr>
              <a:t>Windows Server 2012 R2</a:t>
            </a:r>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434976" y="5294538"/>
            <a:ext cx="5783262" cy="591912"/>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1800" u="sng" spc="-10" dirty="0">
                <a:solidFill>
                  <a:schemeClr val="tx1"/>
                </a:solidFill>
              </a:rPr>
              <a:t>VMs in customer’s Azure subscription</a:t>
            </a:r>
          </a:p>
        </p:txBody>
      </p:sp>
    </p:spTree>
    <p:extLst>
      <p:ext uri="{BB962C8B-B14F-4D97-AF65-F5344CB8AC3E}">
        <p14:creationId xmlns:p14="http://schemas.microsoft.com/office/powerpoint/2010/main" val="119779993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Smtn5NJjRbiPCg.GpblDD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2UMpkUJKRACkB8KokUZ9D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A7xOp8HEQ.uOuzSQ7R9yo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v0EAxp_QHCH26Ruqq3YJ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r_rtOfX.rbbPtIkra89Ry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zi_a0CpYNrgj19QGXUt37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O5OxkA6dQ5C4_M1QWjq0Q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1ueRPGGySSWsFD4iCcEpn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QjovMIEXT.i7kQb3GlRdn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BIzgncfQbql7gEuKCMJi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R1rbwcpgRrqO2cE03y0tj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P_10P0GgShym39FOu30bH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7RGVnSPLkE_3lTV2qQC9M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7OT.sAplSW6rI8MmbVZN5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hKNlD3eUGZr12c6u6EBR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Pj_Z40EfStClW4iGt_vyQ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pGmIWpAPS.KaN2SLn_Nuu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sLESEGpRs2m5lzqCmhbr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Y_dGWmauRlisSOalg3HeJ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FjVZElvT8KFyqyvc382.g"/>
</p:tagLst>
</file>

<file path=ppt/theme/theme1.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163887025105364D8153C6080327FC09" ma:contentTypeVersion="34" ma:contentTypeDescription="" ma:contentTypeScope="" ma:versionID="bcc602399c58fcaa7ddd6ec36da0d628">
  <xsd:schema xmlns:xsd="http://www.w3.org/2001/XMLSchema" xmlns:xs="http://www.w3.org/2001/XMLSchema" xmlns:p="http://schemas.microsoft.com/office/2006/metadata/properties" xmlns:ns1="http://schemas.microsoft.com/sharepoint/v3" xmlns:ns2="230e9df3-be65-4c73-a93b-d1236ebd677e" xmlns:ns3="230E9DF3-BE65-4C73-A93B-D1236EBD677E" xmlns:ns4="b618e6b4-47fe-42e5-aeb1-b3107e5af189" targetNamespace="http://schemas.microsoft.com/office/2006/metadata/properties" ma:root="true" ma:fieldsID="380e3a6284472b53c1cea15ec4478ef5" ns1:_="" ns2:_="" ns3:_="" ns4:_="">
    <xsd:import namespace="http://schemas.microsoft.com/sharepoint/v3"/>
    <xsd:import namespace="230e9df3-be65-4c73-a93b-d1236ebd677e"/>
    <xsd:import namespace="230E9DF3-BE65-4C73-A93B-D1236EBD677E"/>
    <xsd:import namespace="b618e6b4-47fe-42e5-aeb1-b3107e5af18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AverageRating" minOccurs="0"/>
                <xsd:element ref="ns1:RatingCount" minOccurs="0"/>
                <xsd:element ref="ns2:FolderExtensions" minOccurs="0"/>
                <xsd:element ref="ns2:ParentID1" minOccurs="0"/>
                <xsd:element ref="ns2:GenericText2" minOccurs="0"/>
                <xsd:element ref="ns2:GenericHTML1"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_dlc_DocIdPersistId" minOccurs="0"/>
                <xsd:element ref="ns2:eb54ac91059940029a3cc8a4ff5af673" minOccurs="0"/>
                <xsd:element ref="ns2:_dlc_DocIdUrl" minOccurs="0"/>
                <xsd:element ref="ns1:ReportOwner" minOccurs="0"/>
                <xsd:element ref="ns2:bf80e81150e248c48aa8cffdf0021a1f"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AverageRating" ma:index="28"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ReportOwner" ma:index="70"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 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5" nillable="true" ma:displayName="Folder Extensions" ma:description="On-DocSet sub folder to support inactive documents views." ma:internalName="FolderExtensions">
      <xsd:simpleType>
        <xsd:restriction base="dms:Unknown"/>
      </xsd:simpleType>
    </xsd:element>
    <xsd:element name="ParentID1" ma:index="36"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8"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9" nillable="true" ma:displayName="GenericHTML1" ma:description="Generic field for future features in implementation" ma:internalName="GenericHTML1">
      <xsd:simpleType>
        <xsd:restriction base="dms:Unknown"/>
      </xsd:simple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79eb6d77-6000-4a3e-94a1-02065c4843b2}" ma:internalName="TaxCatchAll" ma:showField="CatchAllData"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79eb6d77-6000-4a3e-94a1-02065c4843b2}" ma:internalName="TaxCatchAllLabel" ma:readOnly="true" ma:showField="CatchAllDataLabel"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PersistId" ma:index="67" nillable="true" ma:displayName="Persist ID" ma:description="Keep ID on add." ma:hidden="true" ma:internalName="_dlc_DocIdPersistId" ma:readOnly="true">
      <xsd:simpleType>
        <xsd:restriction base="dms:Boolean"/>
      </xsd:simpleType>
    </xsd:element>
    <xsd:element name="eb54ac91059940029a3cc8a4ff5af673" ma:index="68"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bf80e81150e248c48aa8cffdf0021a1f" ma:index="71"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618e6b4-47fe-42e5-aeb1-b3107e5af189" elementFormDefault="qualified">
    <xsd:import namespace="http://schemas.microsoft.com/office/2006/documentManagement/types"/>
    <xsd:import namespace="http://schemas.microsoft.com/office/infopath/2007/PartnerControls"/>
    <xsd:element name="MediaServiceEventHashCode" ma:index="73" nillable="true" ma:displayName="MediaServiceEventHashCode" ma:hidden="true" ma:internalName="MediaServiceEventHashCode" ma:readOnly="true">
      <xsd:simpleType>
        <xsd:restriction base="dms:Text"/>
      </xsd:simpleType>
    </xsd:element>
    <xsd:element name="MediaServiceGenerationTime" ma:index="74" nillable="true" ma:displayName="MediaServiceGenerationTime" ma:hidden="true" ma:internalName="MediaServiceGenerationTime" ma:readOnly="true">
      <xsd:simpleType>
        <xsd:restriction base="dms:Text"/>
      </xsd:simpleType>
    </xsd:element>
    <xsd:element name="MediaServiceAutoKeyPoints" ma:index="75" nillable="true" ma:displayName="MediaServiceAutoKeyPoints" ma:hidden="true" ma:internalName="MediaServiceAutoKeyPoints" ma:readOnly="true">
      <xsd:simpleType>
        <xsd:restriction base="dms:Note"/>
      </xsd:simpleType>
    </xsd:element>
    <xsd:element name="MediaServiceKeyPoints" ma:index="76"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b618e6b4-47fe-42e5-aeb1-b3107e5af189" xsi:nil="true"/>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Jon Federico</DisplayName>
        <AccountId>127337</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Coowner xmlns="230e9df3-be65-4c73-a93b-d1236ebd677e">
      <UserInfo>
        <DisplayName>i:0#.f|membership|v-brisch@microsoft.com</DisplayName>
        <AccountId>41</AccountId>
        <AccountType/>
      </UserInfo>
      <UserInfo>
        <DisplayName>i:0#.f|membership|v-chstin@microsoft.com</DisplayName>
        <AccountId>30024</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38</Value>
      <Value>45</Value>
    </TaxCatchAll>
    <ParentID1 xmlns="230e9df3-be65-4c73-a93b-d1236ebd677e">G03KC-1-11648</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G03KC-1680643135-12553</_dlc_DocId>
    <_dlc_DocIdUrl xmlns="230e9df3-be65-4c73-a93b-d1236ebd677e">
      <Url>https://microsoft.sharepoint.com/sites/Infopedia_G03KC/_layouts/15/DocIdRedir.aspx?ID=G03KC-1680643135-12553</Url>
      <Description>G03KC-1680643135-12553</Description>
    </_dlc_DocIdUrl>
  </documentManagement>
</p:properties>
</file>

<file path=customXml/itemProps1.xml><?xml version="1.0" encoding="utf-8"?>
<ds:datastoreItem xmlns:ds="http://schemas.openxmlformats.org/officeDocument/2006/customXml" ds:itemID="{7B170667-8358-464E-8F1D-18202FB5985A}">
  <ds:schemaRefs>
    <ds:schemaRef ds:uri="http://schemas.microsoft.com/sharepoint/events"/>
  </ds:schemaRefs>
</ds:datastoreItem>
</file>

<file path=customXml/itemProps2.xml><?xml version="1.0" encoding="utf-8"?>
<ds:datastoreItem xmlns:ds="http://schemas.openxmlformats.org/officeDocument/2006/customXml" ds:itemID="{51D26D61-6AA3-47DF-81D2-05DE380C9593}">
  <ds:schemaRefs>
    <ds:schemaRef ds:uri="Microsoft.SharePoint.Taxonomy.ContentTypeSync"/>
  </ds:schemaRefs>
</ds:datastoreItem>
</file>

<file path=customXml/itemProps3.xml><?xml version="1.0" encoding="utf-8"?>
<ds:datastoreItem xmlns:ds="http://schemas.openxmlformats.org/officeDocument/2006/customXml" ds:itemID="{D626B8DE-A0E3-442D-87BF-405CFE2C4642}">
  <ds:schemaRefs>
    <ds:schemaRef ds:uri="http://schemas.microsoft.com/sharepoint/v3/contenttype/forms"/>
  </ds:schemaRefs>
</ds:datastoreItem>
</file>

<file path=customXml/itemProps4.xml><?xml version="1.0" encoding="utf-8"?>
<ds:datastoreItem xmlns:ds="http://schemas.openxmlformats.org/officeDocument/2006/customXml" ds:itemID="{21606E45-3B6C-4629-BC44-1ED3A0E85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618e6b4-47fe-42e5-aeb1-b3107e5af1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3FF2149-CD98-4E83-91B9-0169B9D2C8BB}">
  <ds:schemaRefs>
    <ds:schemaRef ds:uri="http://schemas.microsoft.com/sharepoint/v3"/>
    <ds:schemaRef ds:uri="b618e6b4-47fe-42e5-aeb1-b3107e5af189"/>
    <ds:schemaRef ds:uri="230E9DF3-BE65-4C73-A93B-D1236EBD677E"/>
    <ds:schemaRef ds:uri="http://purl.org/dc/dcmityp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purl.org/dc/term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5520</Words>
  <Application>Microsoft Office PowerPoint</Application>
  <PresentationFormat>Benutzerdefiniert</PresentationFormat>
  <Paragraphs>1087</Paragraphs>
  <Slides>54</Slides>
  <Notes>42</Notes>
  <HiddenSlides>3</HiddenSlides>
  <MMClips>3</MMClips>
  <ScaleCrop>false</ScaleCrop>
  <HeadingPairs>
    <vt:vector size="8" baseType="variant">
      <vt:variant>
        <vt:lpstr>Verwendete Schriftarten</vt:lpstr>
      </vt:variant>
      <vt:variant>
        <vt:i4>12</vt:i4>
      </vt:variant>
      <vt:variant>
        <vt:lpstr>Design</vt:lpstr>
      </vt:variant>
      <vt:variant>
        <vt:i4>2</vt:i4>
      </vt:variant>
      <vt:variant>
        <vt:lpstr>Eingebettete OLE-Server</vt:lpstr>
      </vt:variant>
      <vt:variant>
        <vt:i4>1</vt:i4>
      </vt:variant>
      <vt:variant>
        <vt:lpstr>Folientitel</vt:lpstr>
      </vt:variant>
      <vt:variant>
        <vt:i4>54</vt:i4>
      </vt:variant>
    </vt:vector>
  </HeadingPairs>
  <TitlesOfParts>
    <vt:vector size="69" baseType="lpstr">
      <vt:lpstr>Arial</vt:lpstr>
      <vt:lpstr>Calibri</vt:lpstr>
      <vt:lpstr>Calibri Light</vt:lpstr>
      <vt:lpstr>Consolas</vt:lpstr>
      <vt:lpstr>Helvetica Neue Medium</vt:lpstr>
      <vt:lpstr>Segoe Pro Semibold</vt:lpstr>
      <vt:lpstr>Segoe UI</vt:lpstr>
      <vt:lpstr>Segoe UI </vt:lpstr>
      <vt:lpstr>Segoe UI Light</vt:lpstr>
      <vt:lpstr>Segoe UI Semibold</vt:lpstr>
      <vt:lpstr>Segoe UI Semilight</vt:lpstr>
      <vt:lpstr>Wingdings</vt:lpstr>
      <vt:lpstr>1_Microsoft 365 PPT Template - 2018</vt:lpstr>
      <vt:lpstr>1_WHITE TEMPLATE</vt:lpstr>
      <vt:lpstr>think-cell Slide</vt:lpstr>
      <vt:lpstr>Microsoft Windows  Virtual Desktop </vt:lpstr>
      <vt:lpstr>PowerPoint-Präsentation</vt:lpstr>
      <vt:lpstr>PowerPoint-Präsentation</vt:lpstr>
      <vt:lpstr>Virtualization scenarios </vt:lpstr>
      <vt:lpstr>Virtualization hosts today</vt:lpstr>
      <vt:lpstr>Virtualization hosts of the future</vt:lpstr>
      <vt:lpstr>PowerPoint-Präsentation</vt:lpstr>
      <vt:lpstr>Windows Virtual Desktop Benefits</vt:lpstr>
      <vt:lpstr>Supported OS</vt:lpstr>
      <vt:lpstr>Windows Virtual Desktop timeline </vt:lpstr>
      <vt:lpstr>Pre-requisites to using Windows Virtual Desktop</vt:lpstr>
      <vt:lpstr>Azure AD Authentication</vt:lpstr>
      <vt:lpstr>Prerequisites</vt:lpstr>
      <vt:lpstr>Network requirements and considerations</vt:lpstr>
      <vt:lpstr>Implementation Guidance – infrastructure management</vt:lpstr>
      <vt:lpstr>Master Image Management</vt:lpstr>
      <vt:lpstr>Patch Management</vt:lpstr>
      <vt:lpstr>Profile Management</vt:lpstr>
      <vt:lpstr>Timeline of supported platforms for WVD</vt:lpstr>
      <vt:lpstr>Video and graphics improvements</vt:lpstr>
      <vt:lpstr>Device redirection</vt:lpstr>
      <vt:lpstr>Customer and partner Virtual Machines</vt:lpstr>
      <vt:lpstr>Virtualization options in Windows Virtual Desktop</vt:lpstr>
      <vt:lpstr>Demo Windows Virtual Desktop Multi-session </vt:lpstr>
      <vt:lpstr>PowerPoint-Präsentation</vt:lpstr>
      <vt:lpstr>Virtualizing Windows Server</vt:lpstr>
      <vt:lpstr>Virtualizing Windows 7</vt:lpstr>
      <vt:lpstr>Full desktop vs. RemoteApp</vt:lpstr>
      <vt:lpstr>WVD Deployment and management options</vt:lpstr>
      <vt:lpstr>Performance guidance</vt:lpstr>
      <vt:lpstr>Demo Deploy Windows Virtual Desktop  with Azure Marketplace</vt:lpstr>
      <vt:lpstr>PowerPoint-Präsentation</vt:lpstr>
      <vt:lpstr>FSLogix Technologies</vt:lpstr>
      <vt:lpstr>PowerPoint-Präsentation</vt:lpstr>
      <vt:lpstr>PowerPoint-Präsentation</vt:lpstr>
      <vt:lpstr>PowerPoint-Präsentation</vt:lpstr>
      <vt:lpstr>PowerPoint-Präsentation</vt:lpstr>
      <vt:lpstr>PowerPoint-Präsentation</vt:lpstr>
      <vt:lpstr>Office support dates</vt:lpstr>
      <vt:lpstr>Access</vt:lpstr>
      <vt:lpstr>Pricing</vt:lpstr>
      <vt:lpstr>Migration</vt:lpstr>
      <vt:lpstr>Partner strategy</vt:lpstr>
      <vt:lpstr>Windows Virtual Desktop partnership with Citrix </vt:lpstr>
      <vt:lpstr>Windows Virtual Desktop partnership with Citrix </vt:lpstr>
      <vt:lpstr>Native Windows Virtual Desktop</vt:lpstr>
      <vt:lpstr>Windows Virtual Desktop and Citrix: Architectural Guidance </vt:lpstr>
      <vt:lpstr>Use case scenarios: Windows Virtual Desktop </vt:lpstr>
      <vt:lpstr>Partner Value-Added Services</vt:lpstr>
      <vt:lpstr>Public Preview guidance and Windows Virtual Desktop  Global rollout plan</vt:lpstr>
      <vt:lpstr>Call to action</vt:lpstr>
      <vt:lpstr>Thank you</vt:lpstr>
      <vt:lpstr>User Connection Flow</vt:lpstr>
      <vt:lpstr>Improved Isolation: Reverse Connect</vt:lpstr>
    </vt:vector>
  </TitlesOfParts>
  <Company>Frontpoint Strategy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L300 Overview Presentation</dc:title>
  <dc:creator>Niels Ophey</dc:creator>
  <cp:lastModifiedBy>Niels Ophey</cp:lastModifiedBy>
  <cp:revision>5</cp:revision>
  <dcterms:created xsi:type="dcterms:W3CDTF">2018-11-07T23:04:42Z</dcterms:created>
  <dcterms:modified xsi:type="dcterms:W3CDTF">2019-04-23T09:56:42Z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2018-11-26T18:25:19.5447294Z</vt:lpwstr>
  </property>
  <property fmtid="{D5CDD505-2E9C-101B-9397-08002B2CF9AE}" pid="4" name="Sensitivity">
    <vt:lpwstr>General</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Name">
    <vt:lpwstr>General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v-lumack@microsoft.com</vt:lpwstr>
  </property>
  <property fmtid="{D5CDD505-2E9C-101B-9397-08002B2CF9AE}" pid="9" name="MSIP_Label_f42aa342-8706-4288-bd11-ebb85995028c_Extended_MSFT_Method">
    <vt:lpwstr>Automatic</vt:lpwstr>
  </property>
  <property fmtid="{D5CDD505-2E9C-101B-9397-08002B2CF9AE}" pid="10" name="ContentTypeId">
    <vt:lpwstr>0x0101000E4CB7077FEE4FF7AE86D4A500EEC780030016C849C62B10EB41ACA8C7EEDEF40BB200163887025105364D8153C6080327FC09</vt:lpwstr>
  </property>
  <property fmtid="{D5CDD505-2E9C-101B-9397-08002B2CF9AE}" pid="11" name="AuthorIds_UIVersion_11264">
    <vt:lpwstr>30</vt:lpwstr>
  </property>
  <property fmtid="{D5CDD505-2E9C-101B-9397-08002B2CF9AE}" pid="12" name="AuthorIds_UIVersion_12288">
    <vt:lpwstr>213</vt:lpwstr>
  </property>
  <property fmtid="{D5CDD505-2E9C-101B-9397-08002B2CF9AE}" pid="13" name="_dlc_policyId">
    <vt:lpwstr/>
  </property>
  <property fmtid="{D5CDD505-2E9C-101B-9397-08002B2CF9AE}" pid="14" name="ItemRetentionFormula">
    <vt:lpwstr/>
  </property>
  <property fmtid="{D5CDD505-2E9C-101B-9397-08002B2CF9AE}" pid="15" name="_dlc_DocIdItemGuid">
    <vt:lpwstr>26103aa6-6f07-4bb1-90b4-76fc58374595</vt:lpwstr>
  </property>
  <property fmtid="{D5CDD505-2E9C-101B-9397-08002B2CF9AE}" pid="16" name="of67e5d4b76f4a9db8769983fda9cec0">
    <vt:lpwstr/>
  </property>
  <property fmtid="{D5CDD505-2E9C-101B-9397-08002B2CF9AE}" pid="17" name="TaxKeyword">
    <vt:lpwstr/>
  </property>
  <property fmtid="{D5CDD505-2E9C-101B-9397-08002B2CF9AE}" pid="18" name="NewsType">
    <vt:lpwstr/>
  </property>
  <property fmtid="{D5CDD505-2E9C-101B-9397-08002B2CF9AE}" pid="19" name="Region">
    <vt:lpwstr/>
  </property>
  <property fmtid="{D5CDD505-2E9C-101B-9397-08002B2CF9AE}" pid="20" name="ItemType">
    <vt:lpwstr>45;#presentations|317da5a4-398e-4c38-b265-afd519770055</vt:lpwstr>
  </property>
  <property fmtid="{D5CDD505-2E9C-101B-9397-08002B2CF9AE}" pid="21" name="Confidentiality">
    <vt:lpwstr>38;#customer ready|8986c41d-21c5-4f8f-8a12-ea4625b46858</vt:lpwstr>
  </property>
  <property fmtid="{D5CDD505-2E9C-101B-9397-08002B2CF9AE}" pid="22" name="Industries">
    <vt:lpwstr/>
  </property>
  <property fmtid="{D5CDD505-2E9C-101B-9397-08002B2CF9AE}" pid="23" name="MSProducts">
    <vt:lpwstr/>
  </property>
  <property fmtid="{D5CDD505-2E9C-101B-9397-08002B2CF9AE}" pid="24" name="Competitors">
    <vt:lpwstr/>
  </property>
  <property fmtid="{D5CDD505-2E9C-101B-9397-08002B2CF9AE}" pid="25" name="SMSGDomain">
    <vt:lpwstr/>
  </property>
  <property fmtid="{D5CDD505-2E9C-101B-9397-08002B2CF9AE}" pid="26" name="ExperienceContentType">
    <vt:lpwstr/>
  </property>
  <property fmtid="{D5CDD505-2E9C-101B-9397-08002B2CF9AE}" pid="27" name="BusinessArchitecture">
    <vt:lpwstr/>
  </property>
  <property fmtid="{D5CDD505-2E9C-101B-9397-08002B2CF9AE}" pid="28" name="Products">
    <vt:lpwstr/>
  </property>
  <property fmtid="{D5CDD505-2E9C-101B-9397-08002B2CF9AE}" pid="29" name="l6f004f21209409da86a713c0f24627d">
    <vt:lpwstr/>
  </property>
  <property fmtid="{D5CDD505-2E9C-101B-9397-08002B2CF9AE}" pid="30" name="Topics">
    <vt:lpwstr/>
  </property>
  <property fmtid="{D5CDD505-2E9C-101B-9397-08002B2CF9AE}" pid="31" name="Groups">
    <vt:lpwstr/>
  </property>
  <property fmtid="{D5CDD505-2E9C-101B-9397-08002B2CF9AE}" pid="32" name="MSProductsTaxHTField0">
    <vt:lpwstr/>
  </property>
  <property fmtid="{D5CDD505-2E9C-101B-9397-08002B2CF9AE}" pid="33" name="Languages">
    <vt:lpwstr/>
  </property>
  <property fmtid="{D5CDD505-2E9C-101B-9397-08002B2CF9AE}" pid="34" name="e8080b0481964c759b2c36ae49591b31">
    <vt:lpwstr/>
  </property>
  <property fmtid="{D5CDD505-2E9C-101B-9397-08002B2CF9AE}" pid="35" name="TechnicalLevel">
    <vt:lpwstr/>
  </property>
  <property fmtid="{D5CDD505-2E9C-101B-9397-08002B2CF9AE}" pid="36" name="Audiences">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y fmtid="{D5CDD505-2E9C-101B-9397-08002B2CF9AE}" pid="50" name="_docset_NoMedatataSyncRequired">
    <vt:lpwstr>False</vt:lpwstr>
  </property>
  <property fmtid="{D5CDD505-2E9C-101B-9397-08002B2CF9AE}" pid="51" name="SharedWithUsers">
    <vt:lpwstr>72764;#Paul Jelonek;#5927;#Steve Lewthwaite</vt:lpwstr>
  </property>
</Properties>
</file>